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66" r:id="rId2"/>
    <p:sldId id="257" r:id="rId3"/>
    <p:sldId id="258" r:id="rId4"/>
    <p:sldId id="319" r:id="rId5"/>
    <p:sldId id="320" r:id="rId6"/>
    <p:sldId id="259" r:id="rId7"/>
    <p:sldId id="260" r:id="rId8"/>
    <p:sldId id="261" r:id="rId9"/>
    <p:sldId id="321" r:id="rId10"/>
    <p:sldId id="322" r:id="rId11"/>
    <p:sldId id="284" r:id="rId12"/>
    <p:sldId id="323" r:id="rId13"/>
    <p:sldId id="324" r:id="rId14"/>
    <p:sldId id="263" r:id="rId15"/>
    <p:sldId id="283" r:id="rId16"/>
    <p:sldId id="282" r:id="rId17"/>
    <p:sldId id="264" r:id="rId18"/>
    <p:sldId id="269" r:id="rId19"/>
    <p:sldId id="289" r:id="rId20"/>
    <p:sldId id="295" r:id="rId21"/>
    <p:sldId id="267" r:id="rId22"/>
    <p:sldId id="270" r:id="rId23"/>
    <p:sldId id="271" r:id="rId24"/>
    <p:sldId id="273" r:id="rId25"/>
    <p:sldId id="287" r:id="rId26"/>
    <p:sldId id="274" r:id="rId27"/>
    <p:sldId id="275" r:id="rId28"/>
    <p:sldId id="288" r:id="rId29"/>
    <p:sldId id="281" r:id="rId30"/>
    <p:sldId id="290" r:id="rId31"/>
    <p:sldId id="291" r:id="rId32"/>
    <p:sldId id="292" r:id="rId33"/>
    <p:sldId id="293" r:id="rId34"/>
    <p:sldId id="294" r:id="rId35"/>
    <p:sldId id="296" r:id="rId36"/>
    <p:sldId id="297" r:id="rId37"/>
    <p:sldId id="298" r:id="rId38"/>
    <p:sldId id="299" r:id="rId39"/>
    <p:sldId id="277" r:id="rId40"/>
    <p:sldId id="278" r:id="rId41"/>
    <p:sldId id="279" r:id="rId42"/>
    <p:sldId id="280" r:id="rId43"/>
    <p:sldId id="285" r:id="rId44"/>
    <p:sldId id="286" r:id="rId45"/>
    <p:sldId id="300" r:id="rId46"/>
    <p:sldId id="301" r:id="rId47"/>
    <p:sldId id="303" r:id="rId48"/>
    <p:sldId id="304" r:id="rId49"/>
    <p:sldId id="305" r:id="rId50"/>
    <p:sldId id="317" r:id="rId51"/>
    <p:sldId id="314" r:id="rId52"/>
    <p:sldId id="306" r:id="rId53"/>
    <p:sldId id="315" r:id="rId54"/>
    <p:sldId id="316" r:id="rId55"/>
    <p:sldId id="318" r:id="rId56"/>
    <p:sldId id="307" r:id="rId57"/>
    <p:sldId id="308" r:id="rId58"/>
    <p:sldId id="325" r:id="rId59"/>
    <p:sldId id="326" r:id="rId60"/>
    <p:sldId id="327" r:id="rId61"/>
    <p:sldId id="328" r:id="rId62"/>
    <p:sldId id="329" r:id="rId63"/>
    <p:sldId id="331" r:id="rId64"/>
    <p:sldId id="332" r:id="rId65"/>
    <p:sldId id="359" r:id="rId66"/>
    <p:sldId id="355" r:id="rId67"/>
    <p:sldId id="356" r:id="rId68"/>
    <p:sldId id="330" r:id="rId69"/>
    <p:sldId id="358" r:id="rId70"/>
    <p:sldId id="357" r:id="rId71"/>
    <p:sldId id="268" r:id="rId7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1" d="100"/>
          <a:sy n="81" d="100"/>
        </p:scale>
        <p:origin x="1498" y="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/>
          <p:cNvSpPr/>
          <p:nvPr/>
        </p:nvSpPr>
        <p:spPr>
          <a:xfrm>
            <a:off x="228600" y="228600"/>
            <a:ext cx="8695944" cy="603504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9"/>
          <p:cNvGrpSpPr>
            <a:grpSpLocks noChangeAspect="1"/>
          </p:cNvGrpSpPr>
          <p:nvPr/>
        </p:nvGrpSpPr>
        <p:grpSpPr bwMode="hidden">
          <a:xfrm>
            <a:off x="211665" y="5353963"/>
            <a:ext cx="8723376" cy="1331580"/>
            <a:chOff x="-3905250" y="4294188"/>
            <a:chExt cx="13011150" cy="1892300"/>
          </a:xfrm>
        </p:grpSpPr>
        <p:sp>
          <p:nvSpPr>
            <p:cNvPr id="11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5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00200"/>
            <a:ext cx="7772400" cy="1780108"/>
          </a:xfrm>
        </p:spPr>
        <p:txBody>
          <a:bodyPr anchor="b">
            <a:normAutofit/>
          </a:bodyPr>
          <a:lstStyle>
            <a:lvl1pPr>
              <a:defRPr sz="44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556001"/>
            <a:ext cx="6400800" cy="14732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ctr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ounded Rectangle 20"/>
          <p:cNvSpPr/>
          <p:nvPr/>
        </p:nvSpPr>
        <p:spPr bwMode="hidden"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31580"/>
            <a:chOff x="-3905250" y="4294188"/>
            <a:chExt cx="13011150" cy="1892300"/>
          </a:xfrm>
        </p:grpSpPr>
        <p:sp>
          <p:nvSpPr>
            <p:cNvPr id="16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0" name="Freeform 19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447800"/>
            <a:ext cx="2057400" cy="4487333"/>
          </a:xfrm>
        </p:spPr>
        <p:txBody>
          <a:bodyPr vert="eaVert" anchor="ctr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47800"/>
            <a:ext cx="6019800" cy="4487334"/>
          </a:xfrm>
        </p:spPr>
        <p:txBody>
          <a:bodyPr vert="eaVert"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228600" y="228600"/>
            <a:ext cx="8695944" cy="4736592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14"/>
          <p:cNvSpPr>
            <a:spLocks/>
          </p:cNvSpPr>
          <p:nvPr/>
        </p:nvSpPr>
        <p:spPr bwMode="hidden">
          <a:xfrm>
            <a:off x="6047438" y="4203592"/>
            <a:ext cx="2876429" cy="714026"/>
          </a:xfrm>
          <a:custGeom>
            <a:avLst/>
            <a:gdLst/>
            <a:ahLst/>
            <a:cxnLst>
              <a:cxn ang="0">
                <a:pos x="2700" y="0"/>
              </a:cxn>
              <a:cxn ang="0">
                <a:pos x="2700" y="0"/>
              </a:cxn>
              <a:cxn ang="0">
                <a:pos x="2586" y="18"/>
              </a:cxn>
              <a:cxn ang="0">
                <a:pos x="2470" y="38"/>
              </a:cxn>
              <a:cxn ang="0">
                <a:pos x="2352" y="60"/>
              </a:cxn>
              <a:cxn ang="0">
                <a:pos x="2230" y="82"/>
              </a:cxn>
              <a:cxn ang="0">
                <a:pos x="2106" y="108"/>
              </a:cxn>
              <a:cxn ang="0">
                <a:pos x="1978" y="134"/>
              </a:cxn>
              <a:cxn ang="0">
                <a:pos x="1848" y="164"/>
              </a:cxn>
              <a:cxn ang="0">
                <a:pos x="1714" y="194"/>
              </a:cxn>
              <a:cxn ang="0">
                <a:pos x="1714" y="194"/>
              </a:cxn>
              <a:cxn ang="0">
                <a:pos x="1472" y="252"/>
              </a:cxn>
              <a:cxn ang="0">
                <a:pos x="1236" y="304"/>
              </a:cxn>
              <a:cxn ang="0">
                <a:pos x="1010" y="352"/>
              </a:cxn>
              <a:cxn ang="0">
                <a:pos x="792" y="398"/>
              </a:cxn>
              <a:cxn ang="0">
                <a:pos x="584" y="438"/>
              </a:cxn>
              <a:cxn ang="0">
                <a:pos x="382" y="474"/>
              </a:cxn>
              <a:cxn ang="0">
                <a:pos x="188" y="508"/>
              </a:cxn>
              <a:cxn ang="0">
                <a:pos x="0" y="538"/>
              </a:cxn>
              <a:cxn ang="0">
                <a:pos x="0" y="538"/>
              </a:cxn>
              <a:cxn ang="0">
                <a:pos x="130" y="556"/>
              </a:cxn>
              <a:cxn ang="0">
                <a:pos x="254" y="572"/>
              </a:cxn>
              <a:cxn ang="0">
                <a:pos x="374" y="586"/>
              </a:cxn>
              <a:cxn ang="0">
                <a:pos x="492" y="598"/>
              </a:cxn>
              <a:cxn ang="0">
                <a:pos x="606" y="610"/>
              </a:cxn>
              <a:cxn ang="0">
                <a:pos x="716" y="618"/>
              </a:cxn>
              <a:cxn ang="0">
                <a:pos x="822" y="626"/>
              </a:cxn>
              <a:cxn ang="0">
                <a:pos x="926" y="632"/>
              </a:cxn>
              <a:cxn ang="0">
                <a:pos x="1028" y="636"/>
              </a:cxn>
              <a:cxn ang="0">
                <a:pos x="1126" y="638"/>
              </a:cxn>
              <a:cxn ang="0">
                <a:pos x="1220" y="640"/>
              </a:cxn>
              <a:cxn ang="0">
                <a:pos x="1312" y="640"/>
              </a:cxn>
              <a:cxn ang="0">
                <a:pos x="1402" y="638"/>
              </a:cxn>
              <a:cxn ang="0">
                <a:pos x="1490" y="636"/>
              </a:cxn>
              <a:cxn ang="0">
                <a:pos x="1574" y="632"/>
              </a:cxn>
              <a:cxn ang="0">
                <a:pos x="1656" y="626"/>
              </a:cxn>
              <a:cxn ang="0">
                <a:pos x="1734" y="620"/>
              </a:cxn>
              <a:cxn ang="0">
                <a:pos x="1812" y="612"/>
              </a:cxn>
              <a:cxn ang="0">
                <a:pos x="1886" y="602"/>
              </a:cxn>
              <a:cxn ang="0">
                <a:pos x="1960" y="592"/>
              </a:cxn>
              <a:cxn ang="0">
                <a:pos x="2030" y="580"/>
              </a:cxn>
              <a:cxn ang="0">
                <a:pos x="2100" y="568"/>
              </a:cxn>
              <a:cxn ang="0">
                <a:pos x="2166" y="554"/>
              </a:cxn>
              <a:cxn ang="0">
                <a:pos x="2232" y="540"/>
              </a:cxn>
              <a:cxn ang="0">
                <a:pos x="2296" y="524"/>
              </a:cxn>
              <a:cxn ang="0">
                <a:pos x="2358" y="508"/>
              </a:cxn>
              <a:cxn ang="0">
                <a:pos x="2418" y="490"/>
              </a:cxn>
              <a:cxn ang="0">
                <a:pos x="2478" y="472"/>
              </a:cxn>
              <a:cxn ang="0">
                <a:pos x="2592" y="432"/>
              </a:cxn>
              <a:cxn ang="0">
                <a:pos x="2702" y="390"/>
              </a:cxn>
              <a:cxn ang="0">
                <a:pos x="2702" y="390"/>
              </a:cxn>
              <a:cxn ang="0">
                <a:pos x="2706" y="388"/>
              </a:cxn>
              <a:cxn ang="0">
                <a:pos x="2706" y="388"/>
              </a:cxn>
              <a:cxn ang="0">
                <a:pos x="2706" y="0"/>
              </a:cxn>
              <a:cxn ang="0">
                <a:pos x="2706" y="0"/>
              </a:cxn>
              <a:cxn ang="0">
                <a:pos x="2700" y="0"/>
              </a:cxn>
              <a:cxn ang="0">
                <a:pos x="2700" y="0"/>
              </a:cxn>
            </a:cxnLst>
            <a:rect l="0" t="0" r="r" b="b"/>
            <a:pathLst>
              <a:path w="2706" h="640">
                <a:moveTo>
                  <a:pt x="2700" y="0"/>
                </a:moveTo>
                <a:lnTo>
                  <a:pt x="2700" y="0"/>
                </a:lnTo>
                <a:lnTo>
                  <a:pt x="2586" y="18"/>
                </a:lnTo>
                <a:lnTo>
                  <a:pt x="2470" y="38"/>
                </a:lnTo>
                <a:lnTo>
                  <a:pt x="2352" y="60"/>
                </a:lnTo>
                <a:lnTo>
                  <a:pt x="2230" y="82"/>
                </a:lnTo>
                <a:lnTo>
                  <a:pt x="2106" y="108"/>
                </a:lnTo>
                <a:lnTo>
                  <a:pt x="1978" y="134"/>
                </a:lnTo>
                <a:lnTo>
                  <a:pt x="1848" y="164"/>
                </a:lnTo>
                <a:lnTo>
                  <a:pt x="1714" y="194"/>
                </a:lnTo>
                <a:lnTo>
                  <a:pt x="1714" y="194"/>
                </a:lnTo>
                <a:lnTo>
                  <a:pt x="1472" y="252"/>
                </a:lnTo>
                <a:lnTo>
                  <a:pt x="1236" y="304"/>
                </a:lnTo>
                <a:lnTo>
                  <a:pt x="1010" y="352"/>
                </a:lnTo>
                <a:lnTo>
                  <a:pt x="792" y="398"/>
                </a:lnTo>
                <a:lnTo>
                  <a:pt x="584" y="438"/>
                </a:lnTo>
                <a:lnTo>
                  <a:pt x="382" y="474"/>
                </a:lnTo>
                <a:lnTo>
                  <a:pt x="188" y="508"/>
                </a:lnTo>
                <a:lnTo>
                  <a:pt x="0" y="538"/>
                </a:lnTo>
                <a:lnTo>
                  <a:pt x="0" y="538"/>
                </a:lnTo>
                <a:lnTo>
                  <a:pt x="130" y="556"/>
                </a:lnTo>
                <a:lnTo>
                  <a:pt x="254" y="572"/>
                </a:lnTo>
                <a:lnTo>
                  <a:pt x="374" y="586"/>
                </a:lnTo>
                <a:lnTo>
                  <a:pt x="492" y="598"/>
                </a:lnTo>
                <a:lnTo>
                  <a:pt x="606" y="610"/>
                </a:lnTo>
                <a:lnTo>
                  <a:pt x="716" y="618"/>
                </a:lnTo>
                <a:lnTo>
                  <a:pt x="822" y="626"/>
                </a:lnTo>
                <a:lnTo>
                  <a:pt x="926" y="632"/>
                </a:lnTo>
                <a:lnTo>
                  <a:pt x="1028" y="636"/>
                </a:lnTo>
                <a:lnTo>
                  <a:pt x="1126" y="638"/>
                </a:lnTo>
                <a:lnTo>
                  <a:pt x="1220" y="640"/>
                </a:lnTo>
                <a:lnTo>
                  <a:pt x="1312" y="640"/>
                </a:lnTo>
                <a:lnTo>
                  <a:pt x="1402" y="638"/>
                </a:lnTo>
                <a:lnTo>
                  <a:pt x="1490" y="636"/>
                </a:lnTo>
                <a:lnTo>
                  <a:pt x="1574" y="632"/>
                </a:lnTo>
                <a:lnTo>
                  <a:pt x="1656" y="626"/>
                </a:lnTo>
                <a:lnTo>
                  <a:pt x="1734" y="620"/>
                </a:lnTo>
                <a:lnTo>
                  <a:pt x="1812" y="612"/>
                </a:lnTo>
                <a:lnTo>
                  <a:pt x="1886" y="602"/>
                </a:lnTo>
                <a:lnTo>
                  <a:pt x="1960" y="592"/>
                </a:lnTo>
                <a:lnTo>
                  <a:pt x="2030" y="580"/>
                </a:lnTo>
                <a:lnTo>
                  <a:pt x="2100" y="568"/>
                </a:lnTo>
                <a:lnTo>
                  <a:pt x="2166" y="554"/>
                </a:lnTo>
                <a:lnTo>
                  <a:pt x="2232" y="540"/>
                </a:lnTo>
                <a:lnTo>
                  <a:pt x="2296" y="524"/>
                </a:lnTo>
                <a:lnTo>
                  <a:pt x="2358" y="508"/>
                </a:lnTo>
                <a:lnTo>
                  <a:pt x="2418" y="490"/>
                </a:lnTo>
                <a:lnTo>
                  <a:pt x="2478" y="472"/>
                </a:lnTo>
                <a:lnTo>
                  <a:pt x="2592" y="432"/>
                </a:lnTo>
                <a:lnTo>
                  <a:pt x="2702" y="390"/>
                </a:lnTo>
                <a:lnTo>
                  <a:pt x="2702" y="390"/>
                </a:lnTo>
                <a:lnTo>
                  <a:pt x="2706" y="388"/>
                </a:lnTo>
                <a:lnTo>
                  <a:pt x="2706" y="388"/>
                </a:lnTo>
                <a:lnTo>
                  <a:pt x="2706" y="0"/>
                </a:lnTo>
                <a:lnTo>
                  <a:pt x="2706" y="0"/>
                </a:lnTo>
                <a:lnTo>
                  <a:pt x="2700" y="0"/>
                </a:lnTo>
                <a:lnTo>
                  <a:pt x="2700" y="0"/>
                </a:lnTo>
                <a:close/>
              </a:path>
            </a:pathLst>
          </a:custGeom>
          <a:solidFill>
            <a:schemeClr val="bg2">
              <a:alpha val="29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Freeform 18"/>
          <p:cNvSpPr>
            <a:spLocks/>
          </p:cNvSpPr>
          <p:nvPr/>
        </p:nvSpPr>
        <p:spPr bwMode="hidden">
          <a:xfrm>
            <a:off x="2619320" y="4075290"/>
            <a:ext cx="5544515" cy="850138"/>
          </a:xfrm>
          <a:custGeom>
            <a:avLst/>
            <a:gdLst/>
            <a:ahLst/>
            <a:cxnLst>
              <a:cxn ang="0">
                <a:pos x="5216" y="714"/>
              </a:cxn>
              <a:cxn ang="0">
                <a:pos x="4984" y="686"/>
              </a:cxn>
              <a:cxn ang="0">
                <a:pos x="4478" y="610"/>
              </a:cxn>
              <a:cxn ang="0">
                <a:pos x="3914" y="508"/>
              </a:cxn>
              <a:cxn ang="0">
                <a:pos x="3286" y="374"/>
              </a:cxn>
              <a:cxn ang="0">
                <a:pos x="2946" y="296"/>
              </a:cxn>
              <a:cxn ang="0">
                <a:pos x="2682" y="236"/>
              </a:cxn>
              <a:cxn ang="0">
                <a:pos x="2430" y="184"/>
              </a:cxn>
              <a:cxn ang="0">
                <a:pos x="2190" y="140"/>
              </a:cxn>
              <a:cxn ang="0">
                <a:pos x="1960" y="102"/>
              </a:cxn>
              <a:cxn ang="0">
                <a:pos x="1740" y="72"/>
              </a:cxn>
              <a:cxn ang="0">
                <a:pos x="1334" y="28"/>
              </a:cxn>
              <a:cxn ang="0">
                <a:pos x="970" y="4"/>
              </a:cxn>
              <a:cxn ang="0">
                <a:pos x="644" y="0"/>
              </a:cxn>
              <a:cxn ang="0">
                <a:pos x="358" y="10"/>
              </a:cxn>
              <a:cxn ang="0">
                <a:pos x="110" y="32"/>
              </a:cxn>
              <a:cxn ang="0">
                <a:pos x="0" y="48"/>
              </a:cxn>
              <a:cxn ang="0">
                <a:pos x="314" y="86"/>
              </a:cxn>
              <a:cxn ang="0">
                <a:pos x="652" y="140"/>
              </a:cxn>
              <a:cxn ang="0">
                <a:pos x="1014" y="210"/>
              </a:cxn>
              <a:cxn ang="0">
                <a:pos x="1402" y="296"/>
              </a:cxn>
              <a:cxn ang="0">
                <a:pos x="1756" y="378"/>
              </a:cxn>
              <a:cxn ang="0">
                <a:pos x="2408" y="516"/>
              </a:cxn>
              <a:cxn ang="0">
                <a:pos x="2708" y="572"/>
              </a:cxn>
              <a:cxn ang="0">
                <a:pos x="2992" y="620"/>
              </a:cxn>
              <a:cxn ang="0">
                <a:pos x="3260" y="662"/>
              </a:cxn>
              <a:cxn ang="0">
                <a:pos x="3512" y="694"/>
              </a:cxn>
              <a:cxn ang="0">
                <a:pos x="3750" y="722"/>
              </a:cxn>
              <a:cxn ang="0">
                <a:pos x="3974" y="740"/>
              </a:cxn>
              <a:cxn ang="0">
                <a:pos x="4184" y="754"/>
              </a:cxn>
              <a:cxn ang="0">
                <a:pos x="4384" y="762"/>
              </a:cxn>
              <a:cxn ang="0">
                <a:pos x="4570" y="762"/>
              </a:cxn>
              <a:cxn ang="0">
                <a:pos x="4746" y="758"/>
              </a:cxn>
              <a:cxn ang="0">
                <a:pos x="4912" y="748"/>
              </a:cxn>
              <a:cxn ang="0">
                <a:pos x="5068" y="732"/>
              </a:cxn>
              <a:cxn ang="0">
                <a:pos x="5216" y="714"/>
              </a:cxn>
            </a:cxnLst>
            <a:rect l="0" t="0" r="r" b="b"/>
            <a:pathLst>
              <a:path w="5216" h="762">
                <a:moveTo>
                  <a:pt x="5216" y="714"/>
                </a:moveTo>
                <a:lnTo>
                  <a:pt x="5216" y="714"/>
                </a:lnTo>
                <a:lnTo>
                  <a:pt x="5102" y="700"/>
                </a:lnTo>
                <a:lnTo>
                  <a:pt x="4984" y="686"/>
                </a:lnTo>
                <a:lnTo>
                  <a:pt x="4738" y="652"/>
                </a:lnTo>
                <a:lnTo>
                  <a:pt x="4478" y="610"/>
                </a:lnTo>
                <a:lnTo>
                  <a:pt x="4204" y="564"/>
                </a:lnTo>
                <a:lnTo>
                  <a:pt x="3914" y="508"/>
                </a:lnTo>
                <a:lnTo>
                  <a:pt x="3608" y="446"/>
                </a:lnTo>
                <a:lnTo>
                  <a:pt x="3286" y="374"/>
                </a:lnTo>
                <a:lnTo>
                  <a:pt x="2946" y="296"/>
                </a:lnTo>
                <a:lnTo>
                  <a:pt x="2946" y="296"/>
                </a:lnTo>
                <a:lnTo>
                  <a:pt x="2812" y="266"/>
                </a:lnTo>
                <a:lnTo>
                  <a:pt x="2682" y="236"/>
                </a:lnTo>
                <a:lnTo>
                  <a:pt x="2556" y="210"/>
                </a:lnTo>
                <a:lnTo>
                  <a:pt x="2430" y="184"/>
                </a:lnTo>
                <a:lnTo>
                  <a:pt x="2308" y="162"/>
                </a:lnTo>
                <a:lnTo>
                  <a:pt x="2190" y="140"/>
                </a:lnTo>
                <a:lnTo>
                  <a:pt x="2074" y="120"/>
                </a:lnTo>
                <a:lnTo>
                  <a:pt x="1960" y="102"/>
                </a:lnTo>
                <a:lnTo>
                  <a:pt x="1850" y="86"/>
                </a:lnTo>
                <a:lnTo>
                  <a:pt x="1740" y="72"/>
                </a:lnTo>
                <a:lnTo>
                  <a:pt x="1532" y="46"/>
                </a:lnTo>
                <a:lnTo>
                  <a:pt x="1334" y="28"/>
                </a:lnTo>
                <a:lnTo>
                  <a:pt x="1148" y="14"/>
                </a:lnTo>
                <a:lnTo>
                  <a:pt x="970" y="4"/>
                </a:lnTo>
                <a:lnTo>
                  <a:pt x="802" y="0"/>
                </a:lnTo>
                <a:lnTo>
                  <a:pt x="644" y="0"/>
                </a:lnTo>
                <a:lnTo>
                  <a:pt x="496" y="4"/>
                </a:lnTo>
                <a:lnTo>
                  <a:pt x="358" y="10"/>
                </a:lnTo>
                <a:lnTo>
                  <a:pt x="230" y="20"/>
                </a:lnTo>
                <a:lnTo>
                  <a:pt x="110" y="32"/>
                </a:lnTo>
                <a:lnTo>
                  <a:pt x="0" y="48"/>
                </a:lnTo>
                <a:lnTo>
                  <a:pt x="0" y="48"/>
                </a:lnTo>
                <a:lnTo>
                  <a:pt x="154" y="66"/>
                </a:lnTo>
                <a:lnTo>
                  <a:pt x="314" y="86"/>
                </a:lnTo>
                <a:lnTo>
                  <a:pt x="480" y="112"/>
                </a:lnTo>
                <a:lnTo>
                  <a:pt x="652" y="140"/>
                </a:lnTo>
                <a:lnTo>
                  <a:pt x="830" y="174"/>
                </a:lnTo>
                <a:lnTo>
                  <a:pt x="1014" y="210"/>
                </a:lnTo>
                <a:lnTo>
                  <a:pt x="1206" y="250"/>
                </a:lnTo>
                <a:lnTo>
                  <a:pt x="1402" y="296"/>
                </a:lnTo>
                <a:lnTo>
                  <a:pt x="1402" y="296"/>
                </a:lnTo>
                <a:lnTo>
                  <a:pt x="1756" y="378"/>
                </a:lnTo>
                <a:lnTo>
                  <a:pt x="2092" y="450"/>
                </a:lnTo>
                <a:lnTo>
                  <a:pt x="2408" y="516"/>
                </a:lnTo>
                <a:lnTo>
                  <a:pt x="2562" y="544"/>
                </a:lnTo>
                <a:lnTo>
                  <a:pt x="2708" y="572"/>
                </a:lnTo>
                <a:lnTo>
                  <a:pt x="2852" y="598"/>
                </a:lnTo>
                <a:lnTo>
                  <a:pt x="2992" y="620"/>
                </a:lnTo>
                <a:lnTo>
                  <a:pt x="3128" y="642"/>
                </a:lnTo>
                <a:lnTo>
                  <a:pt x="3260" y="662"/>
                </a:lnTo>
                <a:lnTo>
                  <a:pt x="3388" y="678"/>
                </a:lnTo>
                <a:lnTo>
                  <a:pt x="3512" y="694"/>
                </a:lnTo>
                <a:lnTo>
                  <a:pt x="3632" y="708"/>
                </a:lnTo>
                <a:lnTo>
                  <a:pt x="3750" y="722"/>
                </a:lnTo>
                <a:lnTo>
                  <a:pt x="3864" y="732"/>
                </a:lnTo>
                <a:lnTo>
                  <a:pt x="3974" y="740"/>
                </a:lnTo>
                <a:lnTo>
                  <a:pt x="4080" y="748"/>
                </a:lnTo>
                <a:lnTo>
                  <a:pt x="4184" y="754"/>
                </a:lnTo>
                <a:lnTo>
                  <a:pt x="4286" y="758"/>
                </a:lnTo>
                <a:lnTo>
                  <a:pt x="4384" y="762"/>
                </a:lnTo>
                <a:lnTo>
                  <a:pt x="4478" y="762"/>
                </a:lnTo>
                <a:lnTo>
                  <a:pt x="4570" y="762"/>
                </a:lnTo>
                <a:lnTo>
                  <a:pt x="4660" y="760"/>
                </a:lnTo>
                <a:lnTo>
                  <a:pt x="4746" y="758"/>
                </a:lnTo>
                <a:lnTo>
                  <a:pt x="4830" y="754"/>
                </a:lnTo>
                <a:lnTo>
                  <a:pt x="4912" y="748"/>
                </a:lnTo>
                <a:lnTo>
                  <a:pt x="4992" y="740"/>
                </a:lnTo>
                <a:lnTo>
                  <a:pt x="5068" y="732"/>
                </a:lnTo>
                <a:lnTo>
                  <a:pt x="5144" y="724"/>
                </a:lnTo>
                <a:lnTo>
                  <a:pt x="5216" y="714"/>
                </a:lnTo>
                <a:lnTo>
                  <a:pt x="5216" y="714"/>
                </a:lnTo>
                <a:close/>
              </a:path>
            </a:pathLst>
          </a:custGeom>
          <a:solidFill>
            <a:schemeClr val="bg2">
              <a:alpha val="4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reeform 22"/>
          <p:cNvSpPr>
            <a:spLocks/>
          </p:cNvSpPr>
          <p:nvPr/>
        </p:nvSpPr>
        <p:spPr bwMode="hidden">
          <a:xfrm>
            <a:off x="2828728" y="4087562"/>
            <a:ext cx="5467980" cy="774272"/>
          </a:xfrm>
          <a:custGeom>
            <a:avLst/>
            <a:gdLst/>
            <a:ahLst/>
            <a:cxnLst>
              <a:cxn ang="0">
                <a:pos x="0" y="70"/>
              </a:cxn>
              <a:cxn ang="0">
                <a:pos x="0" y="70"/>
              </a:cxn>
              <a:cxn ang="0">
                <a:pos x="18" y="66"/>
              </a:cxn>
              <a:cxn ang="0">
                <a:pos x="72" y="56"/>
              </a:cxn>
              <a:cxn ang="0">
                <a:pos x="164" y="42"/>
              </a:cxn>
              <a:cxn ang="0">
                <a:pos x="224" y="34"/>
              </a:cxn>
              <a:cxn ang="0">
                <a:pos x="294" y="26"/>
              </a:cxn>
              <a:cxn ang="0">
                <a:pos x="372" y="20"/>
              </a:cxn>
              <a:cxn ang="0">
                <a:pos x="462" y="14"/>
              </a:cxn>
              <a:cxn ang="0">
                <a:pos x="560" y="8"/>
              </a:cxn>
              <a:cxn ang="0">
                <a:pos x="670" y="4"/>
              </a:cxn>
              <a:cxn ang="0">
                <a:pos x="790" y="2"/>
              </a:cxn>
              <a:cxn ang="0">
                <a:pos x="920" y="0"/>
              </a:cxn>
              <a:cxn ang="0">
                <a:pos x="1060" y="2"/>
              </a:cxn>
              <a:cxn ang="0">
                <a:pos x="1210" y="6"/>
              </a:cxn>
              <a:cxn ang="0">
                <a:pos x="1372" y="14"/>
              </a:cxn>
              <a:cxn ang="0">
                <a:pos x="1544" y="24"/>
              </a:cxn>
              <a:cxn ang="0">
                <a:pos x="1726" y="40"/>
              </a:cxn>
              <a:cxn ang="0">
                <a:pos x="1920" y="58"/>
              </a:cxn>
              <a:cxn ang="0">
                <a:pos x="2126" y="80"/>
              </a:cxn>
              <a:cxn ang="0">
                <a:pos x="2342" y="106"/>
              </a:cxn>
              <a:cxn ang="0">
                <a:pos x="2570" y="138"/>
              </a:cxn>
              <a:cxn ang="0">
                <a:pos x="2808" y="174"/>
              </a:cxn>
              <a:cxn ang="0">
                <a:pos x="3058" y="216"/>
              </a:cxn>
              <a:cxn ang="0">
                <a:pos x="3320" y="266"/>
              </a:cxn>
              <a:cxn ang="0">
                <a:pos x="3594" y="320"/>
              </a:cxn>
              <a:cxn ang="0">
                <a:pos x="3880" y="380"/>
              </a:cxn>
              <a:cxn ang="0">
                <a:pos x="4178" y="448"/>
              </a:cxn>
              <a:cxn ang="0">
                <a:pos x="4488" y="522"/>
              </a:cxn>
              <a:cxn ang="0">
                <a:pos x="4810" y="604"/>
              </a:cxn>
              <a:cxn ang="0">
                <a:pos x="5144" y="694"/>
              </a:cxn>
            </a:cxnLst>
            <a:rect l="0" t="0" r="r" b="b"/>
            <a:pathLst>
              <a:path w="5144" h="694">
                <a:moveTo>
                  <a:pt x="0" y="70"/>
                </a:moveTo>
                <a:lnTo>
                  <a:pt x="0" y="70"/>
                </a:lnTo>
                <a:lnTo>
                  <a:pt x="18" y="66"/>
                </a:lnTo>
                <a:lnTo>
                  <a:pt x="72" y="56"/>
                </a:lnTo>
                <a:lnTo>
                  <a:pt x="164" y="42"/>
                </a:lnTo>
                <a:lnTo>
                  <a:pt x="224" y="34"/>
                </a:lnTo>
                <a:lnTo>
                  <a:pt x="294" y="26"/>
                </a:lnTo>
                <a:lnTo>
                  <a:pt x="372" y="20"/>
                </a:lnTo>
                <a:lnTo>
                  <a:pt x="462" y="14"/>
                </a:lnTo>
                <a:lnTo>
                  <a:pt x="560" y="8"/>
                </a:lnTo>
                <a:lnTo>
                  <a:pt x="670" y="4"/>
                </a:lnTo>
                <a:lnTo>
                  <a:pt x="790" y="2"/>
                </a:lnTo>
                <a:lnTo>
                  <a:pt x="920" y="0"/>
                </a:lnTo>
                <a:lnTo>
                  <a:pt x="1060" y="2"/>
                </a:lnTo>
                <a:lnTo>
                  <a:pt x="1210" y="6"/>
                </a:lnTo>
                <a:lnTo>
                  <a:pt x="1372" y="14"/>
                </a:lnTo>
                <a:lnTo>
                  <a:pt x="1544" y="24"/>
                </a:lnTo>
                <a:lnTo>
                  <a:pt x="1726" y="40"/>
                </a:lnTo>
                <a:lnTo>
                  <a:pt x="1920" y="58"/>
                </a:lnTo>
                <a:lnTo>
                  <a:pt x="2126" y="80"/>
                </a:lnTo>
                <a:lnTo>
                  <a:pt x="2342" y="106"/>
                </a:lnTo>
                <a:lnTo>
                  <a:pt x="2570" y="138"/>
                </a:lnTo>
                <a:lnTo>
                  <a:pt x="2808" y="174"/>
                </a:lnTo>
                <a:lnTo>
                  <a:pt x="3058" y="216"/>
                </a:lnTo>
                <a:lnTo>
                  <a:pt x="3320" y="266"/>
                </a:lnTo>
                <a:lnTo>
                  <a:pt x="3594" y="320"/>
                </a:lnTo>
                <a:lnTo>
                  <a:pt x="3880" y="380"/>
                </a:lnTo>
                <a:lnTo>
                  <a:pt x="4178" y="448"/>
                </a:lnTo>
                <a:lnTo>
                  <a:pt x="4488" y="522"/>
                </a:lnTo>
                <a:lnTo>
                  <a:pt x="4810" y="604"/>
                </a:lnTo>
                <a:lnTo>
                  <a:pt x="5144" y="694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26"/>
          <p:cNvSpPr>
            <a:spLocks/>
          </p:cNvSpPr>
          <p:nvPr/>
        </p:nvSpPr>
        <p:spPr bwMode="hidden">
          <a:xfrm>
            <a:off x="5609489" y="4074174"/>
            <a:ext cx="3308000" cy="651549"/>
          </a:xfrm>
          <a:custGeom>
            <a:avLst/>
            <a:gdLst/>
            <a:ahLst/>
            <a:cxnLst>
              <a:cxn ang="0">
                <a:pos x="0" y="584"/>
              </a:cxn>
              <a:cxn ang="0">
                <a:pos x="0" y="584"/>
              </a:cxn>
              <a:cxn ang="0">
                <a:pos x="90" y="560"/>
              </a:cxn>
              <a:cxn ang="0">
                <a:pos x="336" y="498"/>
              </a:cxn>
              <a:cxn ang="0">
                <a:pos x="506" y="456"/>
              </a:cxn>
              <a:cxn ang="0">
                <a:pos x="702" y="410"/>
              </a:cxn>
              <a:cxn ang="0">
                <a:pos x="920" y="360"/>
              </a:cxn>
              <a:cxn ang="0">
                <a:pos x="1154" y="306"/>
              </a:cxn>
              <a:cxn ang="0">
                <a:pos x="1402" y="254"/>
              </a:cxn>
              <a:cxn ang="0">
                <a:pos x="1656" y="202"/>
              </a:cxn>
              <a:cxn ang="0">
                <a:pos x="1916" y="154"/>
              </a:cxn>
              <a:cxn ang="0">
                <a:pos x="2174" y="108"/>
              </a:cxn>
              <a:cxn ang="0">
                <a:pos x="2302" y="88"/>
              </a:cxn>
              <a:cxn ang="0">
                <a:pos x="2426" y="68"/>
              </a:cxn>
              <a:cxn ang="0">
                <a:pos x="2550" y="52"/>
              </a:cxn>
              <a:cxn ang="0">
                <a:pos x="2670" y="36"/>
              </a:cxn>
              <a:cxn ang="0">
                <a:pos x="2788" y="24"/>
              </a:cxn>
              <a:cxn ang="0">
                <a:pos x="2900" y="14"/>
              </a:cxn>
              <a:cxn ang="0">
                <a:pos x="3008" y="6"/>
              </a:cxn>
              <a:cxn ang="0">
                <a:pos x="3112" y="0"/>
              </a:cxn>
            </a:cxnLst>
            <a:rect l="0" t="0" r="r" b="b"/>
            <a:pathLst>
              <a:path w="3112" h="584">
                <a:moveTo>
                  <a:pt x="0" y="584"/>
                </a:moveTo>
                <a:lnTo>
                  <a:pt x="0" y="584"/>
                </a:lnTo>
                <a:lnTo>
                  <a:pt x="90" y="560"/>
                </a:lnTo>
                <a:lnTo>
                  <a:pt x="336" y="498"/>
                </a:lnTo>
                <a:lnTo>
                  <a:pt x="506" y="456"/>
                </a:lnTo>
                <a:lnTo>
                  <a:pt x="702" y="410"/>
                </a:lnTo>
                <a:lnTo>
                  <a:pt x="920" y="360"/>
                </a:lnTo>
                <a:lnTo>
                  <a:pt x="1154" y="306"/>
                </a:lnTo>
                <a:lnTo>
                  <a:pt x="1402" y="254"/>
                </a:lnTo>
                <a:lnTo>
                  <a:pt x="1656" y="202"/>
                </a:lnTo>
                <a:lnTo>
                  <a:pt x="1916" y="154"/>
                </a:lnTo>
                <a:lnTo>
                  <a:pt x="2174" y="108"/>
                </a:lnTo>
                <a:lnTo>
                  <a:pt x="2302" y="88"/>
                </a:lnTo>
                <a:lnTo>
                  <a:pt x="2426" y="68"/>
                </a:lnTo>
                <a:lnTo>
                  <a:pt x="2550" y="52"/>
                </a:lnTo>
                <a:lnTo>
                  <a:pt x="2670" y="36"/>
                </a:lnTo>
                <a:lnTo>
                  <a:pt x="2788" y="24"/>
                </a:lnTo>
                <a:lnTo>
                  <a:pt x="2900" y="14"/>
                </a:lnTo>
                <a:lnTo>
                  <a:pt x="3008" y="6"/>
                </a:lnTo>
                <a:lnTo>
                  <a:pt x="3112" y="0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 useBgFill="1">
        <p:nvSpPr>
          <p:cNvPr id="13" name="Freeform 10"/>
          <p:cNvSpPr>
            <a:spLocks/>
          </p:cNvSpPr>
          <p:nvPr/>
        </p:nvSpPr>
        <p:spPr bwMode="hidden">
          <a:xfrm>
            <a:off x="211665" y="4058555"/>
            <a:ext cx="8723376" cy="1329874"/>
          </a:xfrm>
          <a:custGeom>
            <a:avLst/>
            <a:gdLst/>
            <a:ahLst/>
            <a:cxnLst>
              <a:cxn ang="0">
                <a:pos x="8192" y="512"/>
              </a:cxn>
              <a:cxn ang="0">
                <a:pos x="8040" y="570"/>
              </a:cxn>
              <a:cxn ang="0">
                <a:pos x="7878" y="620"/>
              </a:cxn>
              <a:cxn ang="0">
                <a:pos x="7706" y="666"/>
              </a:cxn>
              <a:cxn ang="0">
                <a:pos x="7522" y="702"/>
              </a:cxn>
              <a:cxn ang="0">
                <a:pos x="7322" y="730"/>
              </a:cxn>
              <a:cxn ang="0">
                <a:pos x="7106" y="750"/>
              </a:cxn>
              <a:cxn ang="0">
                <a:pos x="6872" y="762"/>
              </a:cxn>
              <a:cxn ang="0">
                <a:pos x="6618" y="760"/>
              </a:cxn>
              <a:cxn ang="0">
                <a:pos x="6342" y="750"/>
              </a:cxn>
              <a:cxn ang="0">
                <a:pos x="6042" y="726"/>
              </a:cxn>
              <a:cxn ang="0">
                <a:pos x="5716" y="690"/>
              </a:cxn>
              <a:cxn ang="0">
                <a:pos x="5364" y="642"/>
              </a:cxn>
              <a:cxn ang="0">
                <a:pos x="4982" y="578"/>
              </a:cxn>
              <a:cxn ang="0">
                <a:pos x="4568" y="500"/>
              </a:cxn>
              <a:cxn ang="0">
                <a:pos x="4122" y="406"/>
              </a:cxn>
              <a:cxn ang="0">
                <a:pos x="3640" y="296"/>
              </a:cxn>
              <a:cxn ang="0">
                <a:pos x="3396" y="240"/>
              </a:cxn>
              <a:cxn ang="0">
                <a:pos x="2934" y="148"/>
              </a:cxn>
              <a:cxn ang="0">
                <a:pos x="2512" y="82"/>
              </a:cxn>
              <a:cxn ang="0">
                <a:pos x="2126" y="36"/>
              </a:cxn>
              <a:cxn ang="0">
                <a:pos x="1776" y="10"/>
              </a:cxn>
              <a:cxn ang="0">
                <a:pos x="1462" y="0"/>
              </a:cxn>
              <a:cxn ang="0">
                <a:pos x="1182" y="4"/>
              </a:cxn>
              <a:cxn ang="0">
                <a:pos x="934" y="20"/>
              </a:cxn>
              <a:cxn ang="0">
                <a:pos x="716" y="44"/>
              </a:cxn>
              <a:cxn ang="0">
                <a:pos x="530" y="74"/>
              </a:cxn>
              <a:cxn ang="0">
                <a:pos x="374" y="108"/>
              </a:cxn>
              <a:cxn ang="0">
                <a:pos x="248" y="144"/>
              </a:cxn>
              <a:cxn ang="0">
                <a:pos x="148" y="176"/>
              </a:cxn>
              <a:cxn ang="0">
                <a:pos x="48" y="216"/>
              </a:cxn>
              <a:cxn ang="0">
                <a:pos x="0" y="240"/>
              </a:cxn>
              <a:cxn ang="0">
                <a:pos x="8192" y="1192"/>
              </a:cxn>
              <a:cxn ang="0">
                <a:pos x="8196" y="1186"/>
              </a:cxn>
              <a:cxn ang="0">
                <a:pos x="8196" y="510"/>
              </a:cxn>
              <a:cxn ang="0">
                <a:pos x="8192" y="512"/>
              </a:cxn>
            </a:cxnLst>
            <a:rect l="0" t="0" r="r" b="b"/>
            <a:pathLst>
              <a:path w="8196" h="1192">
                <a:moveTo>
                  <a:pt x="8192" y="512"/>
                </a:moveTo>
                <a:lnTo>
                  <a:pt x="8192" y="512"/>
                </a:lnTo>
                <a:lnTo>
                  <a:pt x="8116" y="542"/>
                </a:lnTo>
                <a:lnTo>
                  <a:pt x="8040" y="570"/>
                </a:lnTo>
                <a:lnTo>
                  <a:pt x="7960" y="596"/>
                </a:lnTo>
                <a:lnTo>
                  <a:pt x="7878" y="620"/>
                </a:lnTo>
                <a:lnTo>
                  <a:pt x="7794" y="644"/>
                </a:lnTo>
                <a:lnTo>
                  <a:pt x="7706" y="666"/>
                </a:lnTo>
                <a:lnTo>
                  <a:pt x="7616" y="684"/>
                </a:lnTo>
                <a:lnTo>
                  <a:pt x="7522" y="702"/>
                </a:lnTo>
                <a:lnTo>
                  <a:pt x="7424" y="718"/>
                </a:lnTo>
                <a:lnTo>
                  <a:pt x="7322" y="730"/>
                </a:lnTo>
                <a:lnTo>
                  <a:pt x="7216" y="742"/>
                </a:lnTo>
                <a:lnTo>
                  <a:pt x="7106" y="750"/>
                </a:lnTo>
                <a:lnTo>
                  <a:pt x="6992" y="758"/>
                </a:lnTo>
                <a:lnTo>
                  <a:pt x="6872" y="762"/>
                </a:lnTo>
                <a:lnTo>
                  <a:pt x="6748" y="762"/>
                </a:lnTo>
                <a:lnTo>
                  <a:pt x="6618" y="760"/>
                </a:lnTo>
                <a:lnTo>
                  <a:pt x="6482" y="756"/>
                </a:lnTo>
                <a:lnTo>
                  <a:pt x="6342" y="750"/>
                </a:lnTo>
                <a:lnTo>
                  <a:pt x="6196" y="740"/>
                </a:lnTo>
                <a:lnTo>
                  <a:pt x="6042" y="726"/>
                </a:lnTo>
                <a:lnTo>
                  <a:pt x="5882" y="710"/>
                </a:lnTo>
                <a:lnTo>
                  <a:pt x="5716" y="690"/>
                </a:lnTo>
                <a:lnTo>
                  <a:pt x="5544" y="668"/>
                </a:lnTo>
                <a:lnTo>
                  <a:pt x="5364" y="642"/>
                </a:lnTo>
                <a:lnTo>
                  <a:pt x="5176" y="612"/>
                </a:lnTo>
                <a:lnTo>
                  <a:pt x="4982" y="578"/>
                </a:lnTo>
                <a:lnTo>
                  <a:pt x="4778" y="540"/>
                </a:lnTo>
                <a:lnTo>
                  <a:pt x="4568" y="500"/>
                </a:lnTo>
                <a:lnTo>
                  <a:pt x="4348" y="454"/>
                </a:lnTo>
                <a:lnTo>
                  <a:pt x="4122" y="406"/>
                </a:lnTo>
                <a:lnTo>
                  <a:pt x="3886" y="354"/>
                </a:lnTo>
                <a:lnTo>
                  <a:pt x="3640" y="296"/>
                </a:lnTo>
                <a:lnTo>
                  <a:pt x="3640" y="296"/>
                </a:lnTo>
                <a:lnTo>
                  <a:pt x="3396" y="240"/>
                </a:lnTo>
                <a:lnTo>
                  <a:pt x="3160" y="192"/>
                </a:lnTo>
                <a:lnTo>
                  <a:pt x="2934" y="148"/>
                </a:lnTo>
                <a:lnTo>
                  <a:pt x="2718" y="112"/>
                </a:lnTo>
                <a:lnTo>
                  <a:pt x="2512" y="82"/>
                </a:lnTo>
                <a:lnTo>
                  <a:pt x="2314" y="56"/>
                </a:lnTo>
                <a:lnTo>
                  <a:pt x="2126" y="36"/>
                </a:lnTo>
                <a:lnTo>
                  <a:pt x="1948" y="20"/>
                </a:lnTo>
                <a:lnTo>
                  <a:pt x="1776" y="10"/>
                </a:lnTo>
                <a:lnTo>
                  <a:pt x="1616" y="2"/>
                </a:lnTo>
                <a:lnTo>
                  <a:pt x="1462" y="0"/>
                </a:lnTo>
                <a:lnTo>
                  <a:pt x="1318" y="0"/>
                </a:lnTo>
                <a:lnTo>
                  <a:pt x="1182" y="4"/>
                </a:lnTo>
                <a:lnTo>
                  <a:pt x="1054" y="10"/>
                </a:lnTo>
                <a:lnTo>
                  <a:pt x="934" y="20"/>
                </a:lnTo>
                <a:lnTo>
                  <a:pt x="822" y="30"/>
                </a:lnTo>
                <a:lnTo>
                  <a:pt x="716" y="44"/>
                </a:lnTo>
                <a:lnTo>
                  <a:pt x="620" y="58"/>
                </a:lnTo>
                <a:lnTo>
                  <a:pt x="530" y="74"/>
                </a:lnTo>
                <a:lnTo>
                  <a:pt x="450" y="92"/>
                </a:lnTo>
                <a:lnTo>
                  <a:pt x="374" y="108"/>
                </a:lnTo>
                <a:lnTo>
                  <a:pt x="308" y="126"/>
                </a:lnTo>
                <a:lnTo>
                  <a:pt x="248" y="144"/>
                </a:lnTo>
                <a:lnTo>
                  <a:pt x="194" y="160"/>
                </a:lnTo>
                <a:lnTo>
                  <a:pt x="148" y="176"/>
                </a:lnTo>
                <a:lnTo>
                  <a:pt x="108" y="192"/>
                </a:lnTo>
                <a:lnTo>
                  <a:pt x="48" y="216"/>
                </a:lnTo>
                <a:lnTo>
                  <a:pt x="12" y="234"/>
                </a:lnTo>
                <a:lnTo>
                  <a:pt x="0" y="240"/>
                </a:lnTo>
                <a:lnTo>
                  <a:pt x="0" y="1192"/>
                </a:lnTo>
                <a:lnTo>
                  <a:pt x="8192" y="1192"/>
                </a:lnTo>
                <a:lnTo>
                  <a:pt x="8192" y="1192"/>
                </a:lnTo>
                <a:lnTo>
                  <a:pt x="8196" y="1186"/>
                </a:lnTo>
                <a:lnTo>
                  <a:pt x="8196" y="1186"/>
                </a:lnTo>
                <a:lnTo>
                  <a:pt x="8196" y="510"/>
                </a:lnTo>
                <a:lnTo>
                  <a:pt x="8196" y="510"/>
                </a:lnTo>
                <a:lnTo>
                  <a:pt x="8192" y="512"/>
                </a:lnTo>
                <a:lnTo>
                  <a:pt x="8192" y="512"/>
                </a:lnTo>
                <a:close/>
              </a:path>
            </a:pathLst>
          </a:custGeom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0032" y="2463560"/>
            <a:ext cx="7772400" cy="1524000"/>
          </a:xfrm>
        </p:spPr>
        <p:txBody>
          <a:bodyPr anchor="t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7365" y="1437448"/>
            <a:ext cx="6417734" cy="939801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676655" y="2679192"/>
            <a:ext cx="3822192" cy="3447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2679192"/>
            <a:ext cx="3822192" cy="3447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678114"/>
            <a:ext cx="3822192" cy="639762"/>
          </a:xfrm>
        </p:spPr>
        <p:txBody>
          <a:bodyPr anchor="ctr"/>
          <a:lstStyle>
            <a:lvl1pPr marL="0" indent="0" algn="ctr">
              <a:buNone/>
              <a:defRPr sz="2400" b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7332" y="3429000"/>
            <a:ext cx="3820055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2678113"/>
            <a:ext cx="3822192" cy="639762"/>
          </a:xfrm>
        </p:spPr>
        <p:txBody>
          <a:bodyPr anchor="ctr"/>
          <a:lstStyle>
            <a:lvl1pPr marL="0" indent="0" algn="ctr">
              <a:buNone/>
              <a:defRPr sz="2400" b="0" i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3429000"/>
            <a:ext cx="3822192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29874"/>
            <a:chOff x="-3905251" y="4294188"/>
            <a:chExt cx="13027839" cy="1892300"/>
          </a:xfrm>
        </p:grpSpPr>
        <p:sp>
          <p:nvSpPr>
            <p:cNvPr id="7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1" name="Freeform 10"/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3581400"/>
            <a:ext cx="3352800" cy="1905001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2" name="Group 23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31580"/>
            <a:chOff x="-3905250" y="4294188"/>
            <a:chExt cx="13011150" cy="1892300"/>
          </a:xfrm>
        </p:grpSpPr>
        <p:sp>
          <p:nvSpPr>
            <p:cNvPr id="25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9" name="Freeform 28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2" name="Title 21"/>
          <p:cNvSpPr>
            <a:spLocks noGrp="1"/>
          </p:cNvSpPr>
          <p:nvPr>
            <p:ph type="title"/>
          </p:nvPr>
        </p:nvSpPr>
        <p:spPr>
          <a:xfrm>
            <a:off x="914400" y="2286000"/>
            <a:ext cx="3352800" cy="1252728"/>
          </a:xfrm>
        </p:spPr>
        <p:txBody>
          <a:bodyPr anchor="b">
            <a:noAutofit/>
          </a:bodyPr>
          <a:lstStyle>
            <a:lvl1pPr algn="l">
              <a:defRPr sz="32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51962" y="1828800"/>
            <a:ext cx="3904076" cy="3810000"/>
          </a:xfrm>
        </p:spPr>
        <p:txBody>
          <a:bodyPr anchor="ctr"/>
          <a:lstStyle>
            <a:lvl1pPr>
              <a:buClr>
                <a:schemeClr val="bg1"/>
              </a:buClr>
              <a:defRPr sz="2200">
                <a:solidFill>
                  <a:schemeClr val="tx2"/>
                </a:solidFill>
              </a:defRPr>
            </a:lvl1pPr>
            <a:lvl2pPr>
              <a:buClr>
                <a:schemeClr val="bg1"/>
              </a:buClr>
              <a:defRPr sz="2000">
                <a:solidFill>
                  <a:schemeClr val="tx2"/>
                </a:solidFill>
              </a:defRPr>
            </a:lvl2pPr>
            <a:lvl3pPr>
              <a:buClr>
                <a:schemeClr val="bg1"/>
              </a:buClr>
              <a:defRPr sz="1800">
                <a:solidFill>
                  <a:schemeClr val="tx2"/>
                </a:solidFill>
              </a:defRPr>
            </a:lvl3pPr>
            <a:lvl4pPr>
              <a:buClr>
                <a:schemeClr val="bg1"/>
              </a:buClr>
              <a:defRPr sz="1600">
                <a:solidFill>
                  <a:schemeClr val="tx2"/>
                </a:solidFill>
              </a:defRPr>
            </a:lvl4pPr>
            <a:lvl5pPr>
              <a:buClr>
                <a:schemeClr val="bg1"/>
              </a:buClr>
              <a:defRPr sz="1600">
                <a:solidFill>
                  <a:schemeClr val="tx2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228600" y="228600"/>
            <a:ext cx="8695944" cy="603504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 bwMode="hidden">
          <a:xfrm>
            <a:off x="211665" y="5353963"/>
            <a:ext cx="8723376" cy="1331580"/>
            <a:chOff x="-3905250" y="4294188"/>
            <a:chExt cx="13011150" cy="1892300"/>
          </a:xfrm>
        </p:grpSpPr>
        <p:sp>
          <p:nvSpPr>
            <p:cNvPr id="10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4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74155" y="338667"/>
            <a:ext cx="3812645" cy="2429934"/>
          </a:xfrm>
        </p:spPr>
        <p:txBody>
          <a:bodyPr anchor="b">
            <a:normAutofit/>
          </a:bodyPr>
          <a:lstStyle>
            <a:lvl1pPr algn="l">
              <a:defRPr sz="28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868333" y="2785533"/>
            <a:ext cx="3818467" cy="242146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38200" y="1371600"/>
            <a:ext cx="3566160" cy="2926080"/>
          </a:xfrm>
          <a:prstGeom prst="roundRect">
            <a:avLst>
              <a:gd name="adj" fmla="val 3924"/>
            </a:avLst>
          </a:prstGeom>
          <a:solidFill>
            <a:schemeClr val="accent1"/>
          </a:solidFill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 fov="600000">
              <a:rot lat="240000" lon="19799999" rev="0"/>
            </a:camera>
            <a:lightRig rig="threePt" dir="t">
              <a:rot lat="0" lon="0" rev="2700000"/>
            </a:lightRig>
          </a:scene3d>
          <a:sp3d>
            <a:bevelT w="44450" h="31750"/>
          </a:sp3d>
        </p:spPr>
        <p:txBody>
          <a:bodyPr/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228600" y="228600"/>
            <a:ext cx="8695944" cy="2468880"/>
          </a:xfrm>
          <a:prstGeom prst="roundRect">
            <a:avLst>
              <a:gd name="adj" fmla="val 336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15"/>
          <p:cNvGrpSpPr>
            <a:grpSpLocks noChangeAspect="1"/>
          </p:cNvGrpSpPr>
          <p:nvPr/>
        </p:nvGrpSpPr>
        <p:grpSpPr bwMode="hidden">
          <a:xfrm>
            <a:off x="211665" y="1679429"/>
            <a:ext cx="8723376" cy="1329874"/>
            <a:chOff x="-3905251" y="4294188"/>
            <a:chExt cx="13027839" cy="1892300"/>
          </a:xfrm>
        </p:grpSpPr>
        <p:sp>
          <p:nvSpPr>
            <p:cNvPr id="17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1" name="Freeform 10"/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38328"/>
            <a:ext cx="8229600" cy="12527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163672" y="6250164"/>
            <a:ext cx="37866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2"/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3638" y="6250164"/>
            <a:ext cx="378669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991088" y="6250163"/>
            <a:ext cx="11618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2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2067" y="2675467"/>
            <a:ext cx="7408333" cy="34506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rgbClr val="FFFFFF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7432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576263" indent="-27432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55663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46304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178308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210312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242316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74320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www.erin.ne.jp/jp/" TargetMode="Externa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ja.wikipedia.org/wiki/%E3%82%AA%E3%83%BC%E3%82%B9%E3%83%88%E3%83%AA%E3%82%A2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reativecommons.org/licenses/by-sa/3.0/" TargetMode="External"/><Relationship Id="rId4" Type="http://schemas.openxmlformats.org/officeDocument/2006/relationships/image" Target="../media/image23.emf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svdp-annefrank-8.wikispaces.com/Economic%2C+Social%2C+and+Political+Conditions+in+Germany+During+the+1930s" TargetMode="External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reativecommons.org/licenses/by-sa/3.0/" TargetMode="External"/><Relationship Id="rId4" Type="http://schemas.openxmlformats.org/officeDocument/2006/relationships/hyperlink" Target="https://svdp-annefrank-8.wikispaces.com/Economic,+Social,+and+Political+Conditions+in+Germany+During+the+1930s" TargetMode="Externa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5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br>
              <a:rPr lang="en-US" altLang="ja-JP" dirty="0"/>
            </a:br>
            <a:br>
              <a:rPr lang="en-US" altLang="ja-JP" dirty="0"/>
            </a:br>
            <a:br>
              <a:rPr lang="en-US" altLang="ja-JP" dirty="0"/>
            </a:br>
            <a:br>
              <a:rPr lang="en-US" altLang="ja-JP" dirty="0"/>
            </a:br>
            <a:r>
              <a:rPr lang="ja-JP" altLang="en-US" dirty="0"/>
              <a:t>第１課</a:t>
            </a:r>
            <a:r>
              <a:rPr lang="en-US" altLang="ja-JP" dirty="0"/>
              <a:t>(</a:t>
            </a:r>
            <a:r>
              <a:rPr lang="ja-JP" altLang="en-US" dirty="0"/>
              <a:t>だいいっか</a:t>
            </a:r>
            <a:r>
              <a:rPr lang="en-US" altLang="ja-JP" dirty="0"/>
              <a:t>)</a:t>
            </a:r>
            <a:r>
              <a:rPr lang="ja-JP" altLang="en-US" dirty="0"/>
              <a:t>　 </a:t>
            </a:r>
            <a:r>
              <a:rPr lang="en-US" altLang="ja-JP" dirty="0"/>
              <a:t>Lesson 1</a:t>
            </a:r>
            <a:br>
              <a:rPr lang="en-US" altLang="ja-JP" dirty="0"/>
            </a:br>
            <a:r>
              <a:rPr lang="ja-JP" altLang="en-US" sz="4000" dirty="0"/>
              <a:t>あたらしいともだち　</a:t>
            </a:r>
            <a:r>
              <a:rPr lang="en-US" altLang="ja-JP" sz="4000" dirty="0"/>
              <a:t>New Friends</a:t>
            </a:r>
            <a:br>
              <a:rPr lang="en-US" altLang="ja-JP" dirty="0"/>
            </a:br>
            <a:r>
              <a:rPr lang="en-US" altLang="ja-JP" dirty="0"/>
              <a:t>Grammar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Dr. Jiajun Bracewell</a:t>
            </a:r>
          </a:p>
        </p:txBody>
      </p:sp>
      <p:pic>
        <p:nvPicPr>
          <p:cNvPr id="4" name="Picture 3" descr="C:\Users\Jiajun\Desktop\Captur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5943600"/>
            <a:ext cx="5341937" cy="792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C:\Users\Jiajun\AppData\Local\Microsoft\Windows\INetCache\IE\9G42YQSY\cherry_blossom_tattoo_by_graphicavita-d33b6zj[1]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-152400"/>
            <a:ext cx="2743206" cy="2398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37409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736600" y="2050481"/>
            <a:ext cx="7670800" cy="3840163"/>
          </a:xfrm>
        </p:spPr>
        <p:txBody>
          <a:bodyPr>
            <a:normAutofit/>
          </a:bodyPr>
          <a:lstStyle/>
          <a:p>
            <a:r>
              <a:rPr lang="en-US" altLang="ja-JP" dirty="0"/>
              <a:t>Declarative sentence (it is a statement.)</a:t>
            </a:r>
          </a:p>
          <a:p>
            <a:pPr lvl="0"/>
            <a:r>
              <a:rPr lang="en-US" altLang="ja-JP" dirty="0">
                <a:solidFill>
                  <a:srgbClr val="073E87"/>
                </a:solidFill>
              </a:rPr>
              <a:t>______</a:t>
            </a:r>
            <a:r>
              <a:rPr lang="ja-JP" altLang="en-US" dirty="0">
                <a:solidFill>
                  <a:srgbClr val="FF0000"/>
                </a:solidFill>
              </a:rPr>
              <a:t>は</a:t>
            </a:r>
            <a:r>
              <a:rPr lang="en-US" altLang="ja-JP" dirty="0">
                <a:solidFill>
                  <a:srgbClr val="FF0000"/>
                </a:solidFill>
              </a:rPr>
              <a:t>(</a:t>
            </a:r>
            <a:r>
              <a:rPr lang="en-US" altLang="ja-JP" dirty="0" err="1">
                <a:solidFill>
                  <a:srgbClr val="FF0000"/>
                </a:solidFill>
              </a:rPr>
              <a:t>wa</a:t>
            </a:r>
            <a:r>
              <a:rPr lang="en-US" altLang="ja-JP" dirty="0">
                <a:solidFill>
                  <a:srgbClr val="FF0000"/>
                </a:solidFill>
              </a:rPr>
              <a:t>)</a:t>
            </a:r>
            <a:r>
              <a:rPr lang="en-US" altLang="ja-JP" dirty="0">
                <a:solidFill>
                  <a:srgbClr val="073E87"/>
                </a:solidFill>
              </a:rPr>
              <a:t>_____</a:t>
            </a:r>
            <a:r>
              <a:rPr lang="ja-JP" altLang="en-US" dirty="0">
                <a:solidFill>
                  <a:srgbClr val="FF0000"/>
                </a:solidFill>
              </a:rPr>
              <a:t>です</a:t>
            </a:r>
            <a:r>
              <a:rPr lang="ja-JP" altLang="en-US" dirty="0">
                <a:solidFill>
                  <a:srgbClr val="073E87"/>
                </a:solidFill>
              </a:rPr>
              <a:t>。</a:t>
            </a:r>
            <a:endParaRPr lang="en-US" altLang="ja-JP" dirty="0">
              <a:solidFill>
                <a:srgbClr val="073E87"/>
              </a:solidFill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altLang="ja-JP" dirty="0"/>
              <a:t>“Yes/no” question sentence</a:t>
            </a:r>
          </a:p>
          <a:p>
            <a:r>
              <a:rPr lang="en-US" altLang="ja-JP" dirty="0">
                <a:solidFill>
                  <a:srgbClr val="073E87"/>
                </a:solidFill>
              </a:rPr>
              <a:t>______</a:t>
            </a:r>
            <a:r>
              <a:rPr lang="ja-JP" altLang="en-US" dirty="0">
                <a:solidFill>
                  <a:srgbClr val="FF0000"/>
                </a:solidFill>
              </a:rPr>
              <a:t>は</a:t>
            </a:r>
            <a:r>
              <a:rPr lang="en-US" altLang="ja-JP" dirty="0">
                <a:solidFill>
                  <a:srgbClr val="FF0000"/>
                </a:solidFill>
              </a:rPr>
              <a:t>(</a:t>
            </a:r>
            <a:r>
              <a:rPr lang="en-US" altLang="ja-JP" dirty="0" err="1">
                <a:solidFill>
                  <a:srgbClr val="FF0000"/>
                </a:solidFill>
              </a:rPr>
              <a:t>wa</a:t>
            </a:r>
            <a:r>
              <a:rPr lang="en-US" altLang="ja-JP" dirty="0">
                <a:solidFill>
                  <a:srgbClr val="FF0000"/>
                </a:solidFill>
              </a:rPr>
              <a:t>)</a:t>
            </a:r>
            <a:r>
              <a:rPr lang="en-US" altLang="ja-JP" dirty="0">
                <a:solidFill>
                  <a:srgbClr val="073E87"/>
                </a:solidFill>
              </a:rPr>
              <a:t>_____</a:t>
            </a:r>
            <a:r>
              <a:rPr lang="ja-JP" altLang="en-US" dirty="0">
                <a:solidFill>
                  <a:srgbClr val="FF0000"/>
                </a:solidFill>
              </a:rPr>
              <a:t>です</a:t>
            </a:r>
            <a:r>
              <a:rPr lang="ja-JP" altLang="en-US" b="1" dirty="0">
                <a:solidFill>
                  <a:srgbClr val="FF0000"/>
                </a:solidFill>
              </a:rPr>
              <a:t>か</a:t>
            </a:r>
            <a:r>
              <a:rPr lang="ja-JP" altLang="en-US" dirty="0">
                <a:solidFill>
                  <a:srgbClr val="073E87"/>
                </a:solidFill>
              </a:rPr>
              <a:t>。</a:t>
            </a:r>
            <a:endParaRPr lang="en-US" altLang="ja-JP" dirty="0">
              <a:solidFill>
                <a:srgbClr val="073E87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2 Question Sentences</a:t>
            </a:r>
            <a:br>
              <a:rPr lang="en-US" b="1" dirty="0"/>
            </a:br>
            <a:r>
              <a:rPr lang="en-US" sz="2400" dirty="0"/>
              <a:t>"yes/no" question</a:t>
            </a:r>
          </a:p>
        </p:txBody>
      </p:sp>
      <p:sp>
        <p:nvSpPr>
          <p:cNvPr id="4" name="Down Arrow 4">
            <a:extLst>
              <a:ext uri="{FF2B5EF4-FFF2-40B4-BE49-F238E27FC236}">
                <a16:creationId xmlns:a16="http://schemas.microsoft.com/office/drawing/2014/main" id="{7D6C8F78-4E2A-442A-9BFB-5A74309EBA36}"/>
              </a:ext>
            </a:extLst>
          </p:cNvPr>
          <p:cNvSpPr/>
          <p:nvPr/>
        </p:nvSpPr>
        <p:spPr>
          <a:xfrm>
            <a:off x="2362200" y="3048000"/>
            <a:ext cx="381000" cy="105047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C7138031-24EA-4867-B1D7-6336340D5A95}"/>
              </a:ext>
            </a:extLst>
          </p:cNvPr>
          <p:cNvSpPr/>
          <p:nvPr/>
        </p:nvSpPr>
        <p:spPr>
          <a:xfrm>
            <a:off x="4343400" y="5791200"/>
            <a:ext cx="3505200" cy="860722"/>
          </a:xfrm>
          <a:prstGeom prst="wedgeRectCallout">
            <a:avLst>
              <a:gd name="adj1" fmla="val -48796"/>
              <a:gd name="adj2" fmla="val -13267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ja-JP" b="1" dirty="0">
              <a:solidFill>
                <a:srgbClr val="FF0000"/>
              </a:solidFill>
            </a:endParaRPr>
          </a:p>
          <a:p>
            <a:r>
              <a:rPr lang="ja-JP" altLang="en-US" b="1" dirty="0">
                <a:solidFill>
                  <a:srgbClr val="FF0000"/>
                </a:solidFill>
              </a:rPr>
              <a:t>か </a:t>
            </a:r>
            <a:endParaRPr lang="en-US" altLang="ja-JP" b="1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b="1" dirty="0">
                <a:solidFill>
                  <a:srgbClr val="FF0000"/>
                </a:solidFill>
              </a:rPr>
              <a:t>Sentence ending particle.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b="1" dirty="0">
                <a:solidFill>
                  <a:srgbClr val="FF0000"/>
                </a:solidFill>
              </a:rPr>
              <a:t>Indicate this is a question.</a:t>
            </a:r>
          </a:p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100648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1" y="2286000"/>
            <a:ext cx="7670800" cy="3840163"/>
          </a:xfrm>
        </p:spPr>
        <p:txBody>
          <a:bodyPr/>
          <a:lstStyle/>
          <a:p>
            <a:r>
              <a:rPr lang="en-US" altLang="ja-JP" dirty="0"/>
              <a:t>Q: </a:t>
            </a:r>
            <a:r>
              <a:rPr lang="ja-JP" altLang="en-US" dirty="0"/>
              <a:t>　メアリーさんは　アメリカ人（じん）ですか。</a:t>
            </a:r>
            <a:r>
              <a:rPr lang="en-US" altLang="ja-JP" dirty="0"/>
              <a:t>Is Mary American?</a:t>
            </a:r>
          </a:p>
          <a:p>
            <a:r>
              <a:rPr lang="en-US" altLang="ja-JP" dirty="0"/>
              <a:t>A:</a:t>
            </a:r>
            <a:r>
              <a:rPr lang="ja-JP" altLang="en-US" dirty="0"/>
              <a:t>　</a:t>
            </a:r>
            <a:r>
              <a:rPr lang="ja-JP" altLang="en-US" dirty="0">
                <a:solidFill>
                  <a:srgbClr val="FF0000"/>
                </a:solidFill>
              </a:rPr>
              <a:t>はい</a:t>
            </a:r>
            <a:r>
              <a:rPr lang="ja-JP" altLang="en-US" dirty="0"/>
              <a:t>、そうです。</a:t>
            </a:r>
            <a:r>
              <a:rPr lang="en-US" altLang="ja-JP" dirty="0"/>
              <a:t>Yes, I am.</a:t>
            </a:r>
          </a:p>
          <a:p>
            <a:r>
              <a:rPr lang="en-US" altLang="ja-JP" dirty="0"/>
              <a:t>A:</a:t>
            </a:r>
            <a:r>
              <a:rPr lang="ja-JP" altLang="en-US" dirty="0"/>
              <a:t>　</a:t>
            </a:r>
            <a:r>
              <a:rPr lang="ja-JP" altLang="en-US" dirty="0">
                <a:solidFill>
                  <a:srgbClr val="FF0000"/>
                </a:solidFill>
              </a:rPr>
              <a:t>ええ</a:t>
            </a:r>
            <a:r>
              <a:rPr lang="ja-JP" altLang="en-US" dirty="0"/>
              <a:t>、そうです。</a:t>
            </a:r>
            <a:r>
              <a:rPr lang="en-US" altLang="ja-JP" dirty="0"/>
              <a:t> Yes, I am.</a:t>
            </a:r>
          </a:p>
          <a:p>
            <a:r>
              <a:rPr lang="en-US" altLang="ja-JP" dirty="0"/>
              <a:t>A:</a:t>
            </a:r>
            <a:r>
              <a:rPr lang="ja-JP" altLang="en-US" dirty="0"/>
              <a:t>　</a:t>
            </a:r>
            <a:r>
              <a:rPr lang="ja-JP" altLang="en-US" dirty="0">
                <a:solidFill>
                  <a:srgbClr val="FF0000"/>
                </a:solidFill>
              </a:rPr>
              <a:t>いいえ</a:t>
            </a:r>
            <a:r>
              <a:rPr lang="ja-JP" altLang="en-US" dirty="0"/>
              <a:t>、イギリス人です。</a:t>
            </a:r>
            <a:r>
              <a:rPr lang="en-US" altLang="ja-JP" dirty="0"/>
              <a:t>No, I am British. </a:t>
            </a:r>
          </a:p>
          <a:p>
            <a:endParaRPr lang="en-US" altLang="ja-JP" dirty="0"/>
          </a:p>
          <a:p>
            <a:r>
              <a:rPr lang="en-US" altLang="ja-JP" dirty="0"/>
              <a:t>A:</a:t>
            </a:r>
            <a:r>
              <a:rPr lang="ja-JP" altLang="en-US" dirty="0"/>
              <a:t>　</a:t>
            </a:r>
            <a:r>
              <a:rPr lang="ja-JP" altLang="en-US" dirty="0">
                <a:solidFill>
                  <a:srgbClr val="FF0000"/>
                </a:solidFill>
              </a:rPr>
              <a:t>はい</a:t>
            </a:r>
            <a:r>
              <a:rPr lang="ja-JP" altLang="en-US" dirty="0"/>
              <a:t>、</a:t>
            </a:r>
            <a:r>
              <a:rPr lang="ja-JP" altLang="en-US" dirty="0">
                <a:highlight>
                  <a:srgbClr val="FFFF00"/>
                </a:highlight>
              </a:rPr>
              <a:t>です</a:t>
            </a:r>
            <a:r>
              <a:rPr lang="ja-JP" altLang="en-US" dirty="0"/>
              <a:t>。</a:t>
            </a:r>
            <a:r>
              <a:rPr lang="en-US" altLang="ja-JP" dirty="0"/>
              <a:t>(</a:t>
            </a:r>
            <a:r>
              <a:rPr lang="en-US" altLang="ja-JP" dirty="0">
                <a:solidFill>
                  <a:srgbClr val="FF0000"/>
                </a:solidFill>
              </a:rPr>
              <a:t>Inappropriate</a:t>
            </a:r>
            <a:r>
              <a:rPr lang="en-US" altLang="ja-JP" dirty="0"/>
              <a:t>,</a:t>
            </a:r>
            <a:r>
              <a:rPr lang="ja-JP" altLang="en-US" dirty="0" err="1">
                <a:highlight>
                  <a:srgbClr val="FFFF00"/>
                </a:highlight>
              </a:rPr>
              <a:t>です</a:t>
            </a:r>
            <a:r>
              <a:rPr lang="en-US" altLang="ja-JP" dirty="0">
                <a:highlight>
                  <a:srgbClr val="FFFF00"/>
                </a:highlight>
              </a:rPr>
              <a:t>can not be used alone.</a:t>
            </a:r>
            <a:r>
              <a:rPr lang="en-US" altLang="ja-JP" dirty="0"/>
              <a:t>)</a:t>
            </a:r>
          </a:p>
          <a:p>
            <a:endParaRPr lang="en-US" altLang="ja-JP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2 Question Sentences</a:t>
            </a:r>
            <a:br>
              <a:rPr lang="en-US" b="1" dirty="0"/>
            </a:br>
            <a:r>
              <a:rPr lang="en-US" sz="2800" dirty="0"/>
              <a:t>"yes/no" question</a:t>
            </a:r>
          </a:p>
        </p:txBody>
      </p:sp>
    </p:spTree>
    <p:extLst>
      <p:ext uri="{BB962C8B-B14F-4D97-AF65-F5344CB8AC3E}">
        <p14:creationId xmlns:p14="http://schemas.microsoft.com/office/powerpoint/2010/main" val="4575041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736600" y="2050481"/>
            <a:ext cx="7670800" cy="3840163"/>
          </a:xfrm>
        </p:spPr>
        <p:txBody>
          <a:bodyPr>
            <a:normAutofit/>
          </a:bodyPr>
          <a:lstStyle/>
          <a:p>
            <a:r>
              <a:rPr lang="en-US" altLang="ja-JP" dirty="0"/>
              <a:t>Declarative sentence (it is a statement.)</a:t>
            </a:r>
          </a:p>
          <a:p>
            <a:pPr lvl="0"/>
            <a:r>
              <a:rPr lang="en-US" altLang="ja-JP" dirty="0">
                <a:solidFill>
                  <a:srgbClr val="073E87"/>
                </a:solidFill>
              </a:rPr>
              <a:t>_</a:t>
            </a:r>
            <a:r>
              <a:rPr lang="ja-JP" altLang="en-US" dirty="0">
                <a:solidFill>
                  <a:srgbClr val="073E87"/>
                </a:solidFill>
              </a:rPr>
              <a:t>せんこう</a:t>
            </a:r>
            <a:r>
              <a:rPr lang="en-US" altLang="ja-JP" dirty="0">
                <a:solidFill>
                  <a:srgbClr val="073E87"/>
                </a:solidFill>
              </a:rPr>
              <a:t>_</a:t>
            </a:r>
            <a:r>
              <a:rPr lang="ja-JP" altLang="en-US" dirty="0">
                <a:solidFill>
                  <a:srgbClr val="FF0000"/>
                </a:solidFill>
              </a:rPr>
              <a:t>は</a:t>
            </a:r>
            <a:r>
              <a:rPr lang="en-US" altLang="ja-JP" dirty="0">
                <a:solidFill>
                  <a:srgbClr val="FF0000"/>
                </a:solidFill>
              </a:rPr>
              <a:t>(</a:t>
            </a:r>
            <a:r>
              <a:rPr lang="en-US" altLang="ja-JP" dirty="0" err="1">
                <a:solidFill>
                  <a:srgbClr val="FF0000"/>
                </a:solidFill>
              </a:rPr>
              <a:t>wa</a:t>
            </a:r>
            <a:r>
              <a:rPr lang="en-US" altLang="ja-JP" dirty="0">
                <a:solidFill>
                  <a:srgbClr val="FF0000"/>
                </a:solidFill>
              </a:rPr>
              <a:t>)</a:t>
            </a:r>
            <a:r>
              <a:rPr lang="ja-JP" altLang="en-US" dirty="0">
                <a:solidFill>
                  <a:srgbClr val="FF0000"/>
                </a:solidFill>
              </a:rPr>
              <a:t>　</a:t>
            </a:r>
            <a:r>
              <a:rPr lang="en-US" altLang="ja-JP" dirty="0">
                <a:solidFill>
                  <a:srgbClr val="073E87"/>
                </a:solidFill>
              </a:rPr>
              <a:t>_</a:t>
            </a:r>
            <a:r>
              <a:rPr lang="ja-JP" altLang="en-US" dirty="0">
                <a:solidFill>
                  <a:srgbClr val="073E87"/>
                </a:solidFill>
              </a:rPr>
              <a:t>えいご</a:t>
            </a:r>
            <a:r>
              <a:rPr lang="en-US" altLang="ja-JP" dirty="0">
                <a:solidFill>
                  <a:srgbClr val="073E87"/>
                </a:solidFill>
              </a:rPr>
              <a:t>_</a:t>
            </a:r>
            <a:r>
              <a:rPr lang="ja-JP" altLang="en-US" dirty="0">
                <a:solidFill>
                  <a:srgbClr val="FF0000"/>
                </a:solidFill>
              </a:rPr>
              <a:t>です</a:t>
            </a:r>
            <a:r>
              <a:rPr lang="ja-JP" altLang="en-US" dirty="0">
                <a:solidFill>
                  <a:srgbClr val="073E87"/>
                </a:solidFill>
              </a:rPr>
              <a:t>。</a:t>
            </a:r>
            <a:endParaRPr lang="en-US" altLang="ja-JP" dirty="0">
              <a:solidFill>
                <a:srgbClr val="073E87"/>
              </a:solidFill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altLang="ja-JP" dirty="0"/>
              <a:t>“Yes/no” question sentence</a:t>
            </a:r>
          </a:p>
          <a:p>
            <a:r>
              <a:rPr lang="en-US" altLang="ja-JP" dirty="0">
                <a:solidFill>
                  <a:srgbClr val="073E87"/>
                </a:solidFill>
              </a:rPr>
              <a:t>_</a:t>
            </a:r>
            <a:r>
              <a:rPr lang="ja-JP" altLang="en-US" dirty="0">
                <a:solidFill>
                  <a:srgbClr val="073E87"/>
                </a:solidFill>
              </a:rPr>
              <a:t>せんこう＿</a:t>
            </a:r>
            <a:r>
              <a:rPr lang="ja-JP" altLang="en-US" dirty="0">
                <a:solidFill>
                  <a:srgbClr val="FF0000"/>
                </a:solidFill>
              </a:rPr>
              <a:t>は</a:t>
            </a:r>
            <a:r>
              <a:rPr lang="en-US" altLang="ja-JP" dirty="0">
                <a:solidFill>
                  <a:srgbClr val="FF0000"/>
                </a:solidFill>
              </a:rPr>
              <a:t>(</a:t>
            </a:r>
            <a:r>
              <a:rPr lang="en-US" altLang="ja-JP" dirty="0" err="1">
                <a:solidFill>
                  <a:srgbClr val="FF0000"/>
                </a:solidFill>
              </a:rPr>
              <a:t>wa</a:t>
            </a:r>
            <a:r>
              <a:rPr lang="en-US" altLang="ja-JP" dirty="0">
                <a:solidFill>
                  <a:srgbClr val="FF0000"/>
                </a:solidFill>
              </a:rPr>
              <a:t>)</a:t>
            </a:r>
            <a:r>
              <a:rPr lang="en-US" altLang="ja-JP" dirty="0">
                <a:solidFill>
                  <a:srgbClr val="073E87"/>
                </a:solidFill>
              </a:rPr>
              <a:t>_</a:t>
            </a:r>
            <a:r>
              <a:rPr lang="ja-JP" altLang="en-US" dirty="0">
                <a:solidFill>
                  <a:srgbClr val="073E87"/>
                </a:solidFill>
              </a:rPr>
              <a:t>なん</a:t>
            </a:r>
            <a:r>
              <a:rPr lang="en-US" altLang="ja-JP" dirty="0">
                <a:solidFill>
                  <a:srgbClr val="073E87"/>
                </a:solidFill>
              </a:rPr>
              <a:t>____</a:t>
            </a:r>
            <a:r>
              <a:rPr lang="ja-JP" altLang="en-US" dirty="0">
                <a:solidFill>
                  <a:srgbClr val="FF0000"/>
                </a:solidFill>
              </a:rPr>
              <a:t>です</a:t>
            </a:r>
            <a:r>
              <a:rPr lang="ja-JP" altLang="en-US" b="1" dirty="0">
                <a:solidFill>
                  <a:srgbClr val="FF0000"/>
                </a:solidFill>
              </a:rPr>
              <a:t>か</a:t>
            </a:r>
            <a:r>
              <a:rPr lang="ja-JP" altLang="en-US" dirty="0">
                <a:solidFill>
                  <a:srgbClr val="073E87"/>
                </a:solidFill>
              </a:rPr>
              <a:t>。</a:t>
            </a:r>
            <a:endParaRPr lang="en-US" altLang="ja-JP" dirty="0">
              <a:solidFill>
                <a:srgbClr val="073E87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2 Question Sentences</a:t>
            </a:r>
            <a:br>
              <a:rPr lang="en-US" b="1" dirty="0"/>
            </a:br>
            <a:r>
              <a:rPr lang="en-US" altLang="ja-JP" sz="2400" dirty="0"/>
              <a:t>Question sentences with </a:t>
            </a:r>
            <a:r>
              <a:rPr lang="ja-JP" altLang="en-US" sz="2400" dirty="0"/>
              <a:t>なん</a:t>
            </a:r>
            <a:r>
              <a:rPr lang="en-US" altLang="ja-JP" sz="2400" dirty="0"/>
              <a:t>/</a:t>
            </a:r>
            <a:r>
              <a:rPr lang="ja-JP" altLang="en-US" sz="2400" dirty="0"/>
              <a:t>なに</a:t>
            </a:r>
            <a:endParaRPr lang="en-US" sz="2400" dirty="0"/>
          </a:p>
        </p:txBody>
      </p:sp>
      <p:sp>
        <p:nvSpPr>
          <p:cNvPr id="4" name="Down Arrow 4">
            <a:extLst>
              <a:ext uri="{FF2B5EF4-FFF2-40B4-BE49-F238E27FC236}">
                <a16:creationId xmlns:a16="http://schemas.microsoft.com/office/drawing/2014/main" id="{7D6C8F78-4E2A-442A-9BFB-5A74309EBA36}"/>
              </a:ext>
            </a:extLst>
          </p:cNvPr>
          <p:cNvSpPr/>
          <p:nvPr/>
        </p:nvSpPr>
        <p:spPr>
          <a:xfrm>
            <a:off x="2362200" y="3048000"/>
            <a:ext cx="381000" cy="105047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685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736600" y="2050481"/>
            <a:ext cx="7670800" cy="3840163"/>
          </a:xfrm>
        </p:spPr>
        <p:txBody>
          <a:bodyPr>
            <a:normAutofit/>
          </a:bodyPr>
          <a:lstStyle/>
          <a:p>
            <a:r>
              <a:rPr lang="en-US" altLang="ja-JP" dirty="0"/>
              <a:t>Declarative sentence (it is a statement.)</a:t>
            </a:r>
          </a:p>
          <a:p>
            <a:pPr lvl="0"/>
            <a:r>
              <a:rPr lang="en-US" altLang="ja-JP" dirty="0">
                <a:solidFill>
                  <a:srgbClr val="073E87"/>
                </a:solidFill>
              </a:rPr>
              <a:t>______</a:t>
            </a:r>
            <a:r>
              <a:rPr lang="ja-JP" altLang="en-US" dirty="0">
                <a:solidFill>
                  <a:srgbClr val="FF0000"/>
                </a:solidFill>
              </a:rPr>
              <a:t>は</a:t>
            </a:r>
            <a:r>
              <a:rPr lang="en-US" altLang="ja-JP" dirty="0">
                <a:solidFill>
                  <a:srgbClr val="FF0000"/>
                </a:solidFill>
              </a:rPr>
              <a:t>(</a:t>
            </a:r>
            <a:r>
              <a:rPr lang="en-US" altLang="ja-JP" dirty="0" err="1">
                <a:solidFill>
                  <a:srgbClr val="FF0000"/>
                </a:solidFill>
              </a:rPr>
              <a:t>wa</a:t>
            </a:r>
            <a:r>
              <a:rPr lang="en-US" altLang="ja-JP" dirty="0">
                <a:solidFill>
                  <a:srgbClr val="FF0000"/>
                </a:solidFill>
              </a:rPr>
              <a:t>)</a:t>
            </a:r>
            <a:r>
              <a:rPr lang="ja-JP" altLang="en-US" dirty="0">
                <a:solidFill>
                  <a:srgbClr val="FF0000"/>
                </a:solidFill>
              </a:rPr>
              <a:t>　</a:t>
            </a:r>
            <a:r>
              <a:rPr lang="en-US" altLang="ja-JP" dirty="0">
                <a:solidFill>
                  <a:srgbClr val="073E87"/>
                </a:solidFill>
              </a:rPr>
              <a:t> ______</a:t>
            </a:r>
            <a:r>
              <a:rPr lang="ja-JP" altLang="en-US" dirty="0">
                <a:solidFill>
                  <a:srgbClr val="FF0000"/>
                </a:solidFill>
              </a:rPr>
              <a:t>です</a:t>
            </a:r>
            <a:r>
              <a:rPr lang="ja-JP" altLang="en-US" dirty="0">
                <a:solidFill>
                  <a:srgbClr val="073E87"/>
                </a:solidFill>
              </a:rPr>
              <a:t>。</a:t>
            </a:r>
            <a:endParaRPr lang="en-US" altLang="ja-JP" dirty="0">
              <a:solidFill>
                <a:srgbClr val="073E87"/>
              </a:solidFill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altLang="ja-JP" dirty="0"/>
              <a:t>“Yes/no” question sentence</a:t>
            </a:r>
          </a:p>
          <a:p>
            <a:r>
              <a:rPr lang="en-US" altLang="ja-JP" dirty="0">
                <a:solidFill>
                  <a:srgbClr val="073E87"/>
                </a:solidFill>
              </a:rPr>
              <a:t>______</a:t>
            </a:r>
            <a:r>
              <a:rPr lang="ja-JP" altLang="en-US" dirty="0">
                <a:solidFill>
                  <a:srgbClr val="FF0000"/>
                </a:solidFill>
              </a:rPr>
              <a:t>は</a:t>
            </a:r>
            <a:r>
              <a:rPr lang="en-US" altLang="ja-JP" dirty="0">
                <a:solidFill>
                  <a:srgbClr val="FF0000"/>
                </a:solidFill>
              </a:rPr>
              <a:t>(</a:t>
            </a:r>
            <a:r>
              <a:rPr lang="en-US" altLang="ja-JP" dirty="0" err="1">
                <a:solidFill>
                  <a:srgbClr val="FF0000"/>
                </a:solidFill>
              </a:rPr>
              <a:t>wa</a:t>
            </a:r>
            <a:r>
              <a:rPr lang="en-US" altLang="ja-JP" dirty="0">
                <a:solidFill>
                  <a:srgbClr val="FF0000"/>
                </a:solidFill>
              </a:rPr>
              <a:t>)</a:t>
            </a:r>
            <a:r>
              <a:rPr lang="en-US" altLang="ja-JP" dirty="0">
                <a:solidFill>
                  <a:srgbClr val="073E87"/>
                </a:solidFill>
              </a:rPr>
              <a:t>__</a:t>
            </a:r>
            <a:r>
              <a:rPr lang="ja-JP" altLang="en-US" dirty="0">
                <a:solidFill>
                  <a:srgbClr val="073E87"/>
                </a:solidFill>
              </a:rPr>
              <a:t>なん</a:t>
            </a:r>
            <a:r>
              <a:rPr lang="en-US" altLang="ja-JP" dirty="0">
                <a:solidFill>
                  <a:srgbClr val="073E87"/>
                </a:solidFill>
              </a:rPr>
              <a:t>___</a:t>
            </a:r>
            <a:r>
              <a:rPr lang="ja-JP" altLang="en-US" dirty="0">
                <a:solidFill>
                  <a:srgbClr val="FF0000"/>
                </a:solidFill>
              </a:rPr>
              <a:t>です</a:t>
            </a:r>
            <a:r>
              <a:rPr lang="ja-JP" altLang="en-US" b="1" dirty="0">
                <a:solidFill>
                  <a:srgbClr val="FF0000"/>
                </a:solidFill>
              </a:rPr>
              <a:t>か</a:t>
            </a:r>
            <a:r>
              <a:rPr lang="ja-JP" altLang="en-US" dirty="0">
                <a:solidFill>
                  <a:srgbClr val="073E87"/>
                </a:solidFill>
              </a:rPr>
              <a:t>。</a:t>
            </a:r>
            <a:endParaRPr lang="en-US" altLang="ja-JP" dirty="0">
              <a:solidFill>
                <a:srgbClr val="073E87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2 Question Sentences</a:t>
            </a:r>
            <a:br>
              <a:rPr lang="en-US" b="1" dirty="0"/>
            </a:br>
            <a:r>
              <a:rPr lang="en-US" altLang="ja-JP" sz="2400" dirty="0"/>
              <a:t>Question sentences with </a:t>
            </a:r>
            <a:r>
              <a:rPr lang="ja-JP" altLang="en-US" sz="2400" dirty="0"/>
              <a:t>なん</a:t>
            </a:r>
            <a:r>
              <a:rPr lang="en-US" altLang="ja-JP" sz="2400" dirty="0"/>
              <a:t>/</a:t>
            </a:r>
            <a:r>
              <a:rPr lang="ja-JP" altLang="en-US" sz="2400" dirty="0"/>
              <a:t>なに</a:t>
            </a:r>
            <a:endParaRPr lang="en-US" sz="2400" dirty="0"/>
          </a:p>
        </p:txBody>
      </p:sp>
      <p:sp>
        <p:nvSpPr>
          <p:cNvPr id="4" name="Down Arrow 4">
            <a:extLst>
              <a:ext uri="{FF2B5EF4-FFF2-40B4-BE49-F238E27FC236}">
                <a16:creationId xmlns:a16="http://schemas.microsoft.com/office/drawing/2014/main" id="{7D6C8F78-4E2A-442A-9BFB-5A74309EBA36}"/>
              </a:ext>
            </a:extLst>
          </p:cNvPr>
          <p:cNvSpPr/>
          <p:nvPr/>
        </p:nvSpPr>
        <p:spPr>
          <a:xfrm>
            <a:off x="2362200" y="3048000"/>
            <a:ext cx="381000" cy="105047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E9D0A7FF-89FD-4E7D-B1BE-6A2E5A015916}"/>
              </a:ext>
            </a:extLst>
          </p:cNvPr>
          <p:cNvSpPr/>
          <p:nvPr/>
        </p:nvSpPr>
        <p:spPr>
          <a:xfrm>
            <a:off x="3429000" y="5870428"/>
            <a:ext cx="3505200" cy="860722"/>
          </a:xfrm>
          <a:prstGeom prst="wedgeRectCallout">
            <a:avLst>
              <a:gd name="adj1" fmla="val -48796"/>
              <a:gd name="adj2" fmla="val -13267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b="1" dirty="0">
                <a:solidFill>
                  <a:srgbClr val="FF0000"/>
                </a:solidFill>
              </a:rPr>
              <a:t>The question words are put here.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583286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762000" y="1524000"/>
            <a:ext cx="7315200" cy="4602163"/>
          </a:xfrm>
        </p:spPr>
        <p:txBody>
          <a:bodyPr>
            <a:normAutofit/>
          </a:bodyPr>
          <a:lstStyle/>
          <a:p>
            <a:r>
              <a:rPr lang="en-US" dirty="0"/>
              <a:t>Question sentences that contain a "</a:t>
            </a:r>
            <a:r>
              <a:rPr lang="en-US" dirty="0">
                <a:solidFill>
                  <a:srgbClr val="FF0000"/>
                </a:solidFill>
              </a:rPr>
              <a:t>question word</a:t>
            </a:r>
            <a:r>
              <a:rPr lang="en-US" dirty="0"/>
              <a:t>" </a:t>
            </a:r>
            <a:r>
              <a:rPr lang="ja-JP" altLang="en-US" dirty="0"/>
              <a:t>なん</a:t>
            </a:r>
            <a:r>
              <a:rPr lang="en-US" altLang="ja-JP" dirty="0"/>
              <a:t>/</a:t>
            </a:r>
            <a:r>
              <a:rPr lang="ja-JP" altLang="en-US" dirty="0"/>
              <a:t>なに </a:t>
            </a:r>
            <a:r>
              <a:rPr lang="en-US" altLang="ja-JP" dirty="0"/>
              <a:t>(</a:t>
            </a:r>
            <a:r>
              <a:rPr lang="en-US" dirty="0"/>
              <a:t>what )</a:t>
            </a:r>
          </a:p>
          <a:p>
            <a:pPr lvl="1"/>
            <a:r>
              <a:rPr lang="ja-JP" altLang="en-US" dirty="0"/>
              <a:t>なん（</a:t>
            </a:r>
            <a:r>
              <a:rPr lang="en-US" dirty="0"/>
              <a:t>nan） </a:t>
            </a:r>
          </a:p>
          <a:p>
            <a:pPr lvl="2"/>
            <a:r>
              <a:rPr lang="en-US" dirty="0">
                <a:solidFill>
                  <a:schemeClr val="tx1"/>
                </a:solidFill>
              </a:rPr>
              <a:t>before </a:t>
            </a:r>
            <a:r>
              <a:rPr lang="ja-JP" altLang="en-US" dirty="0">
                <a:solidFill>
                  <a:schemeClr val="tx1"/>
                </a:solidFill>
              </a:rPr>
              <a:t>です</a:t>
            </a:r>
            <a:r>
              <a:rPr lang="en-US" altLang="ja-JP" dirty="0">
                <a:solidFill>
                  <a:schemeClr val="tx1"/>
                </a:solidFill>
              </a:rPr>
              <a:t>. </a:t>
            </a:r>
            <a:br>
              <a:rPr lang="en-US" altLang="ja-JP" dirty="0">
                <a:solidFill>
                  <a:schemeClr val="tx1"/>
                </a:solidFill>
              </a:rPr>
            </a:br>
            <a:r>
              <a:rPr lang="en-US" altLang="ja-JP" dirty="0">
                <a:solidFill>
                  <a:schemeClr val="tx1"/>
                </a:solidFill>
              </a:rPr>
              <a:t>Ex. </a:t>
            </a:r>
            <a:r>
              <a:rPr lang="ja-JP" altLang="en-US" dirty="0">
                <a:solidFill>
                  <a:srgbClr val="FF0000"/>
                </a:solidFill>
              </a:rPr>
              <a:t>なんです</a:t>
            </a:r>
            <a:r>
              <a:rPr lang="ja-JP" altLang="en-US" dirty="0">
                <a:solidFill>
                  <a:schemeClr val="tx1"/>
                </a:solidFill>
              </a:rPr>
              <a:t>か。</a:t>
            </a:r>
            <a:r>
              <a:rPr lang="en-US" altLang="ja-JP" dirty="0">
                <a:solidFill>
                  <a:schemeClr val="tx1"/>
                </a:solidFill>
              </a:rPr>
              <a:t>What is it?</a:t>
            </a:r>
            <a:endParaRPr lang="en-US" dirty="0">
              <a:solidFill>
                <a:schemeClr val="tx1"/>
              </a:solidFill>
            </a:endParaRPr>
          </a:p>
          <a:p>
            <a:pPr lvl="2"/>
            <a:r>
              <a:rPr lang="en-US" dirty="0">
                <a:solidFill>
                  <a:schemeClr val="tx1"/>
                </a:solidFill>
              </a:rPr>
              <a:t>before a “counter” </a:t>
            </a:r>
            <a:r>
              <a:rPr lang="en-US" dirty="0"/>
              <a:t>like </a:t>
            </a:r>
            <a:r>
              <a:rPr lang="ja-JP" altLang="en-US" dirty="0"/>
              <a:t>時</a:t>
            </a:r>
            <a:r>
              <a:rPr lang="en-US" altLang="ja-JP" dirty="0"/>
              <a:t>(</a:t>
            </a:r>
            <a:r>
              <a:rPr lang="ja-JP" altLang="en-US" dirty="0"/>
              <a:t>じ</a:t>
            </a:r>
            <a:r>
              <a:rPr lang="en-US" altLang="ja-JP" dirty="0"/>
              <a:t>, </a:t>
            </a:r>
            <a:r>
              <a:rPr lang="en-US" dirty="0" err="1"/>
              <a:t>ji</a:t>
            </a:r>
            <a:r>
              <a:rPr lang="en-US" dirty="0"/>
              <a:t>, o‘clock).</a:t>
            </a:r>
            <a:r>
              <a:rPr lang="en-US" altLang="ja-JP" dirty="0">
                <a:solidFill>
                  <a:srgbClr val="FF0000"/>
                </a:solidFill>
              </a:rPr>
              <a:t> </a:t>
            </a:r>
            <a:br>
              <a:rPr lang="en-US" altLang="ja-JP" dirty="0">
                <a:solidFill>
                  <a:srgbClr val="FF0000"/>
                </a:solidFill>
              </a:rPr>
            </a:br>
            <a:r>
              <a:rPr lang="en-US" altLang="ja-JP" dirty="0">
                <a:solidFill>
                  <a:schemeClr val="tx1"/>
                </a:solidFill>
              </a:rPr>
              <a:t>Ex. </a:t>
            </a:r>
            <a:r>
              <a:rPr lang="ja-JP" altLang="en-US" dirty="0">
                <a:solidFill>
                  <a:srgbClr val="FF0000"/>
                </a:solidFill>
              </a:rPr>
              <a:t>何時（なんじ）</a:t>
            </a:r>
            <a:r>
              <a:rPr lang="ja-JP" altLang="en-US" dirty="0">
                <a:solidFill>
                  <a:schemeClr val="tx1"/>
                </a:solidFill>
              </a:rPr>
              <a:t>ですか。</a:t>
            </a:r>
            <a:r>
              <a:rPr lang="en-US" altLang="ja-JP" dirty="0">
                <a:solidFill>
                  <a:schemeClr val="tx1"/>
                </a:solidFill>
              </a:rPr>
              <a:t>What time is it?</a:t>
            </a:r>
            <a:endParaRPr lang="en-US" dirty="0">
              <a:solidFill>
                <a:schemeClr val="tx1"/>
              </a:solidFill>
            </a:endParaRPr>
          </a:p>
          <a:p>
            <a:pPr lvl="2"/>
            <a:endParaRPr lang="en-US" altLang="ja-JP" dirty="0"/>
          </a:p>
          <a:p>
            <a:pPr lvl="1"/>
            <a:r>
              <a:rPr lang="ja-JP" altLang="en-US" dirty="0"/>
              <a:t>なに（</a:t>
            </a:r>
            <a:r>
              <a:rPr lang="en-US" dirty="0" err="1"/>
              <a:t>nani</a:t>
            </a:r>
            <a:r>
              <a:rPr lang="en-US" dirty="0"/>
              <a:t>）</a:t>
            </a:r>
          </a:p>
          <a:p>
            <a:pPr lvl="2"/>
            <a:r>
              <a:rPr lang="en-US" dirty="0">
                <a:solidFill>
                  <a:schemeClr val="tx1"/>
                </a:solidFill>
              </a:rPr>
              <a:t>before a particle.</a:t>
            </a:r>
            <a:r>
              <a:rPr lang="en-US" altLang="ja-JP" dirty="0">
                <a:solidFill>
                  <a:schemeClr val="tx1"/>
                </a:solidFill>
              </a:rPr>
              <a:t> </a:t>
            </a:r>
            <a:br>
              <a:rPr lang="en-US" altLang="ja-JP" dirty="0">
                <a:solidFill>
                  <a:schemeClr val="tx1"/>
                </a:solidFill>
              </a:rPr>
            </a:br>
            <a:r>
              <a:rPr lang="en-US" altLang="ja-JP" dirty="0">
                <a:solidFill>
                  <a:schemeClr val="tx1"/>
                </a:solidFill>
              </a:rPr>
              <a:t>Ex. </a:t>
            </a:r>
            <a:r>
              <a:rPr lang="ja-JP" altLang="en-US" dirty="0">
                <a:solidFill>
                  <a:srgbClr val="FF0000"/>
                </a:solidFill>
              </a:rPr>
              <a:t>なに</a:t>
            </a:r>
            <a:r>
              <a:rPr lang="ja-JP" altLang="en-US" dirty="0">
                <a:solidFill>
                  <a:srgbClr val="00B050"/>
                </a:solidFill>
              </a:rPr>
              <a:t>が</a:t>
            </a:r>
            <a:r>
              <a:rPr lang="ja-JP" altLang="en-US" dirty="0">
                <a:solidFill>
                  <a:schemeClr val="tx1"/>
                </a:solidFill>
              </a:rPr>
              <a:t>　すきですか。</a:t>
            </a:r>
            <a:r>
              <a:rPr lang="en-US" altLang="ja-JP" dirty="0">
                <a:solidFill>
                  <a:schemeClr val="tx1"/>
                </a:solidFill>
              </a:rPr>
              <a:t>What do you like?</a:t>
            </a:r>
            <a:endParaRPr lang="en-US" dirty="0"/>
          </a:p>
          <a:p>
            <a:pPr lvl="2"/>
            <a:r>
              <a:rPr lang="ja-JP" altLang="en-US" dirty="0">
                <a:solidFill>
                  <a:schemeClr val="tx1"/>
                </a:solidFill>
              </a:rPr>
              <a:t>何人</a:t>
            </a:r>
            <a:r>
              <a:rPr lang="en-US" altLang="ja-JP" dirty="0">
                <a:solidFill>
                  <a:schemeClr val="tx1"/>
                </a:solidFill>
              </a:rPr>
              <a:t>(</a:t>
            </a:r>
            <a:r>
              <a:rPr lang="ja-JP" altLang="en-US" dirty="0">
                <a:solidFill>
                  <a:srgbClr val="FF0000"/>
                </a:solidFill>
              </a:rPr>
              <a:t>なに</a:t>
            </a:r>
            <a:r>
              <a:rPr lang="ja-JP" altLang="en-US" dirty="0">
                <a:solidFill>
                  <a:schemeClr val="tx1"/>
                </a:solidFill>
              </a:rPr>
              <a:t>じん</a:t>
            </a:r>
            <a:r>
              <a:rPr lang="en-US" altLang="ja-JP" dirty="0">
                <a:solidFill>
                  <a:schemeClr val="tx1"/>
                </a:solidFill>
              </a:rPr>
              <a:t>, </a:t>
            </a:r>
            <a:r>
              <a:rPr lang="en-US" dirty="0" err="1">
                <a:solidFill>
                  <a:schemeClr val="tx1"/>
                </a:solidFill>
              </a:rPr>
              <a:t>nanijin</a:t>
            </a:r>
            <a:r>
              <a:rPr lang="en-US" dirty="0">
                <a:solidFill>
                  <a:schemeClr val="tx1"/>
                </a:solidFill>
              </a:rPr>
              <a:t>, person of what nationality).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2 Question Sentences</a:t>
            </a:r>
            <a:br>
              <a:rPr lang="en-US" b="1" dirty="0"/>
            </a:br>
            <a:r>
              <a:rPr lang="en-US" sz="2400" dirty="0"/>
              <a:t>Question sentences with </a:t>
            </a:r>
            <a:r>
              <a:rPr lang="ja-JP" altLang="en-US" sz="2400" dirty="0"/>
              <a:t>なん</a:t>
            </a:r>
            <a:r>
              <a:rPr lang="en-US" altLang="ja-JP" sz="2400" dirty="0"/>
              <a:t>/</a:t>
            </a:r>
            <a:r>
              <a:rPr lang="ja-JP" altLang="en-US" sz="2400" dirty="0"/>
              <a:t>なに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5633134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85801" y="1905000"/>
            <a:ext cx="7594600" cy="4114800"/>
          </a:xfrm>
        </p:spPr>
        <p:txBody>
          <a:bodyPr>
            <a:normAutofit/>
          </a:bodyPr>
          <a:lstStyle/>
          <a:p>
            <a:pPr lvl="1"/>
            <a:r>
              <a:rPr lang="ja-JP" altLang="en-US" dirty="0">
                <a:solidFill>
                  <a:srgbClr val="FF0000"/>
                </a:solidFill>
              </a:rPr>
              <a:t>＿＿＿は　なんですか。</a:t>
            </a:r>
            <a:r>
              <a:rPr lang="en-US" altLang="ja-JP" dirty="0">
                <a:solidFill>
                  <a:srgbClr val="FF0000"/>
                </a:solidFill>
              </a:rPr>
              <a:t>What is ______?</a:t>
            </a:r>
          </a:p>
          <a:p>
            <a:pPr marL="301943" lvl="1" indent="0">
              <a:buNone/>
            </a:pPr>
            <a:endParaRPr lang="en-US" altLang="ja-JP" dirty="0">
              <a:solidFill>
                <a:srgbClr val="FF0000"/>
              </a:solidFill>
            </a:endParaRPr>
          </a:p>
          <a:p>
            <a:pPr lvl="1"/>
            <a:r>
              <a:rPr lang="ja-JP" altLang="en-US" dirty="0"/>
              <a:t>おなまえは　</a:t>
            </a:r>
            <a:r>
              <a:rPr lang="ja-JP" altLang="en-US" dirty="0">
                <a:solidFill>
                  <a:srgbClr val="FF0000"/>
                </a:solidFill>
              </a:rPr>
              <a:t>なんですか</a:t>
            </a:r>
            <a:r>
              <a:rPr lang="ja-JP" altLang="en-US" dirty="0"/>
              <a:t>。</a:t>
            </a:r>
            <a:r>
              <a:rPr lang="en-US" altLang="ja-JP" dirty="0"/>
              <a:t>What is your name?</a:t>
            </a:r>
          </a:p>
          <a:p>
            <a:pPr lvl="1"/>
            <a:r>
              <a:rPr lang="ja-JP" altLang="en-US" dirty="0"/>
              <a:t>ごしゅっしんは　</a:t>
            </a:r>
            <a:r>
              <a:rPr lang="ja-JP" altLang="en-US" dirty="0">
                <a:solidFill>
                  <a:srgbClr val="FF0000"/>
                </a:solidFill>
              </a:rPr>
              <a:t>なんですか</a:t>
            </a:r>
            <a:r>
              <a:rPr lang="ja-JP" altLang="en-US" dirty="0"/>
              <a:t>。</a:t>
            </a:r>
            <a:r>
              <a:rPr lang="en-US" altLang="ja-JP" dirty="0"/>
              <a:t>Where do you come from? Or what is your birthplace?</a:t>
            </a:r>
          </a:p>
          <a:p>
            <a:pPr lvl="1"/>
            <a:r>
              <a:rPr lang="ja-JP" altLang="en-US" dirty="0"/>
              <a:t>おしごとは　</a:t>
            </a:r>
            <a:r>
              <a:rPr lang="ja-JP" altLang="en-US" dirty="0">
                <a:solidFill>
                  <a:srgbClr val="FF0000"/>
                </a:solidFill>
              </a:rPr>
              <a:t>なんですか</a:t>
            </a:r>
            <a:r>
              <a:rPr lang="ja-JP" altLang="en-US" dirty="0"/>
              <a:t>。</a:t>
            </a:r>
            <a:r>
              <a:rPr lang="en-US" altLang="ja-JP" dirty="0"/>
              <a:t>What is your occupation?</a:t>
            </a:r>
          </a:p>
          <a:p>
            <a:pPr lvl="1"/>
            <a:r>
              <a:rPr lang="ja-JP" altLang="en-US" dirty="0"/>
              <a:t>せんこうは　</a:t>
            </a:r>
            <a:r>
              <a:rPr lang="ja-JP" altLang="en-US" dirty="0">
                <a:solidFill>
                  <a:srgbClr val="FF0000"/>
                </a:solidFill>
              </a:rPr>
              <a:t>なんですか</a:t>
            </a:r>
            <a:r>
              <a:rPr lang="ja-JP" altLang="en-US" dirty="0"/>
              <a:t>。</a:t>
            </a:r>
            <a:r>
              <a:rPr lang="en-US" altLang="ja-JP" dirty="0"/>
              <a:t>What is your major?</a:t>
            </a:r>
          </a:p>
          <a:p>
            <a:pPr lvl="1"/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2 Question Sentences</a:t>
            </a:r>
            <a:br>
              <a:rPr lang="en-US" b="1" dirty="0"/>
            </a:br>
            <a:r>
              <a:rPr lang="en-US" sz="2400" dirty="0"/>
              <a:t>Question sentences with </a:t>
            </a:r>
            <a:r>
              <a:rPr lang="ja-JP" altLang="en-US" sz="2400" dirty="0"/>
              <a:t>なん</a:t>
            </a:r>
            <a:r>
              <a:rPr lang="en-US" altLang="ja-JP" sz="2400" dirty="0"/>
              <a:t>/</a:t>
            </a:r>
            <a:r>
              <a:rPr lang="ja-JP" altLang="en-US" sz="2400" dirty="0"/>
              <a:t>なに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3796928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72067" y="1676400"/>
            <a:ext cx="7408333" cy="4449763"/>
          </a:xfrm>
        </p:spPr>
        <p:txBody>
          <a:bodyPr>
            <a:normAutofit/>
          </a:bodyPr>
          <a:lstStyle/>
          <a:p>
            <a:pPr lvl="1"/>
            <a:r>
              <a:rPr lang="ja-JP" altLang="en-US" dirty="0">
                <a:solidFill>
                  <a:srgbClr val="FF0000"/>
                </a:solidFill>
              </a:rPr>
              <a:t>なん</a:t>
            </a:r>
            <a:r>
              <a:rPr lang="ja-JP" altLang="en-US" dirty="0"/>
              <a:t>じ 　</a:t>
            </a:r>
            <a:r>
              <a:rPr lang="en-US" dirty="0"/>
              <a:t>what time</a:t>
            </a:r>
          </a:p>
          <a:p>
            <a:pPr marL="301943" lvl="1" indent="0">
              <a:buNone/>
            </a:pPr>
            <a:r>
              <a:rPr lang="ja-JP" altLang="en-US" dirty="0"/>
              <a:t>　とうきょうは　いま　</a:t>
            </a:r>
            <a:r>
              <a:rPr lang="ja-JP" altLang="en-US" u="sng" dirty="0">
                <a:solidFill>
                  <a:srgbClr val="FF0000"/>
                </a:solidFill>
              </a:rPr>
              <a:t>なん</a:t>
            </a:r>
            <a:r>
              <a:rPr lang="ja-JP" altLang="en-US" u="sng" dirty="0"/>
              <a:t>じ</a:t>
            </a:r>
            <a:r>
              <a:rPr lang="ja-JP" altLang="en-US" dirty="0"/>
              <a:t>ですか。</a:t>
            </a:r>
            <a:r>
              <a:rPr lang="en-US" altLang="ja-JP" dirty="0"/>
              <a:t>What  time is it in Tokyo now?</a:t>
            </a:r>
          </a:p>
          <a:p>
            <a:pPr lvl="1"/>
            <a:endParaRPr lang="en-US" dirty="0"/>
          </a:p>
          <a:p>
            <a:pPr lvl="1"/>
            <a:r>
              <a:rPr lang="ja-JP" altLang="en-US" dirty="0">
                <a:solidFill>
                  <a:srgbClr val="FF0000"/>
                </a:solidFill>
              </a:rPr>
              <a:t>なん</a:t>
            </a:r>
            <a:r>
              <a:rPr lang="ja-JP" altLang="en-US" dirty="0"/>
              <a:t>さい 　</a:t>
            </a:r>
            <a:r>
              <a:rPr lang="en-US" dirty="0"/>
              <a:t>how many years old</a:t>
            </a:r>
            <a:br>
              <a:rPr lang="en-US" dirty="0"/>
            </a:br>
            <a:r>
              <a:rPr lang="ja-JP" altLang="en-US" u="sng" dirty="0">
                <a:solidFill>
                  <a:srgbClr val="FF0000"/>
                </a:solidFill>
              </a:rPr>
              <a:t>なん</a:t>
            </a:r>
            <a:r>
              <a:rPr lang="ja-JP" altLang="en-US" u="sng" dirty="0"/>
              <a:t>さい</a:t>
            </a:r>
            <a:r>
              <a:rPr lang="ja-JP" altLang="en-US" dirty="0"/>
              <a:t>ですか。</a:t>
            </a:r>
            <a:r>
              <a:rPr lang="en-US" dirty="0"/>
              <a:t> how old are you?</a:t>
            </a:r>
            <a:br>
              <a:rPr lang="en-US" altLang="ja-JP" dirty="0"/>
            </a:br>
            <a:r>
              <a:rPr lang="ja-JP" altLang="en-US" u="sng" dirty="0"/>
              <a:t>おいくつ</a:t>
            </a:r>
            <a:r>
              <a:rPr lang="ja-JP" altLang="en-US" dirty="0"/>
              <a:t>ですか。</a:t>
            </a:r>
            <a:r>
              <a:rPr lang="en-US" dirty="0"/>
              <a:t> how old are you? (more polite)</a:t>
            </a:r>
          </a:p>
          <a:p>
            <a:pPr marL="301943" lvl="1" indent="0">
              <a:buNone/>
            </a:pPr>
            <a:r>
              <a:rPr lang="ja-JP" altLang="en-US" dirty="0"/>
              <a:t>　メアリーさんは　</a:t>
            </a:r>
            <a:r>
              <a:rPr lang="ja-JP" altLang="en-US" u="sng" dirty="0">
                <a:solidFill>
                  <a:srgbClr val="FF0000"/>
                </a:solidFill>
              </a:rPr>
              <a:t>なん</a:t>
            </a:r>
            <a:r>
              <a:rPr lang="ja-JP" altLang="en-US" u="sng" dirty="0"/>
              <a:t>さい</a:t>
            </a:r>
            <a:r>
              <a:rPr lang="ja-JP" altLang="en-US" dirty="0"/>
              <a:t>ですか。</a:t>
            </a:r>
            <a:r>
              <a:rPr lang="en-US" altLang="ja-JP" dirty="0"/>
              <a:t>How old is Mary?</a:t>
            </a:r>
            <a:endParaRPr lang="en-US" dirty="0"/>
          </a:p>
          <a:p>
            <a:pPr lvl="1"/>
            <a:endParaRPr lang="en-US" altLang="ja-JP" dirty="0"/>
          </a:p>
          <a:p>
            <a:pPr lvl="1"/>
            <a:r>
              <a:rPr lang="ja-JP" altLang="en-US" dirty="0">
                <a:solidFill>
                  <a:srgbClr val="FF0000"/>
                </a:solidFill>
              </a:rPr>
              <a:t>なん</a:t>
            </a:r>
            <a:r>
              <a:rPr lang="ja-JP" altLang="en-US" dirty="0"/>
              <a:t>ねんせい 　</a:t>
            </a:r>
            <a:r>
              <a:rPr lang="en-US" dirty="0"/>
              <a:t>what year in school</a:t>
            </a:r>
          </a:p>
          <a:p>
            <a:pPr marL="301943" lvl="1" indent="0">
              <a:buNone/>
            </a:pPr>
            <a:r>
              <a:rPr lang="ja-JP" altLang="en-US" dirty="0"/>
              <a:t>　メアリーさんは　</a:t>
            </a:r>
            <a:r>
              <a:rPr lang="ja-JP" altLang="en-US" u="sng" dirty="0">
                <a:solidFill>
                  <a:srgbClr val="FF0000"/>
                </a:solidFill>
              </a:rPr>
              <a:t>なん</a:t>
            </a:r>
            <a:r>
              <a:rPr lang="ja-JP" altLang="en-US" u="sng" dirty="0"/>
              <a:t>ねんせい</a:t>
            </a:r>
            <a:r>
              <a:rPr lang="ja-JP" altLang="en-US" dirty="0"/>
              <a:t>ですか。 </a:t>
            </a:r>
            <a:r>
              <a:rPr lang="en-US" altLang="ja-JP" dirty="0"/>
              <a:t>Which year is Mary?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2 Question Sentences</a:t>
            </a:r>
            <a:br>
              <a:rPr lang="en-US" b="1" dirty="0"/>
            </a:br>
            <a:r>
              <a:rPr lang="en-US" sz="2400" dirty="0"/>
              <a:t>Question words combined with </a:t>
            </a:r>
            <a:r>
              <a:rPr lang="ja-JP" altLang="en-US" sz="2400" dirty="0"/>
              <a:t>なん</a:t>
            </a:r>
            <a:r>
              <a:rPr lang="en-US" altLang="ja-JP" sz="2400" dirty="0"/>
              <a:t>/</a:t>
            </a:r>
            <a:r>
              <a:rPr lang="ja-JP" altLang="en-US" sz="2400" dirty="0"/>
              <a:t>なに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78092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72067" y="1600200"/>
            <a:ext cx="7408333" cy="4525963"/>
          </a:xfrm>
        </p:spPr>
        <p:txBody>
          <a:bodyPr/>
          <a:lstStyle/>
          <a:p>
            <a:r>
              <a:rPr lang="en-US" dirty="0"/>
              <a:t>A:</a:t>
            </a:r>
            <a:r>
              <a:rPr lang="ja-JP" altLang="en-US" dirty="0"/>
              <a:t>　せんこう は   </a:t>
            </a:r>
            <a:r>
              <a:rPr lang="ja-JP" altLang="en-US" b="1" dirty="0">
                <a:solidFill>
                  <a:srgbClr val="FF0000"/>
                </a:solidFill>
              </a:rPr>
              <a:t>なん</a:t>
            </a:r>
            <a:r>
              <a:rPr lang="ja-JP" altLang="en-US" dirty="0"/>
              <a:t> です </a:t>
            </a:r>
            <a:r>
              <a:rPr lang="ja-JP" altLang="en-US" dirty="0">
                <a:solidFill>
                  <a:srgbClr val="FF0000"/>
                </a:solidFill>
              </a:rPr>
              <a:t>か</a:t>
            </a:r>
            <a:r>
              <a:rPr lang="en-US" altLang="ja-JP" dirty="0"/>
              <a:t>? </a:t>
            </a:r>
            <a:r>
              <a:rPr lang="en-US" dirty="0"/>
              <a:t>What is your major?</a:t>
            </a:r>
          </a:p>
          <a:p>
            <a:r>
              <a:rPr lang="en-US" dirty="0"/>
              <a:t>B: （</a:t>
            </a:r>
            <a:r>
              <a:rPr lang="ja-JP" altLang="en-US" dirty="0"/>
              <a:t>せんこう は） えいご です。 </a:t>
            </a:r>
            <a:r>
              <a:rPr lang="en-US" dirty="0"/>
              <a:t>My major is English.</a:t>
            </a:r>
          </a:p>
          <a:p>
            <a:endParaRPr lang="en-US" altLang="ja-JP" dirty="0"/>
          </a:p>
          <a:p>
            <a:r>
              <a:rPr lang="en-US" dirty="0"/>
              <a:t>A:　</a:t>
            </a:r>
            <a:r>
              <a:rPr lang="ja-JP" altLang="en-US" dirty="0"/>
              <a:t>いま　</a:t>
            </a:r>
            <a:r>
              <a:rPr lang="ja-JP" altLang="en-US" u="sng" dirty="0">
                <a:solidFill>
                  <a:srgbClr val="FF0000"/>
                </a:solidFill>
              </a:rPr>
              <a:t>なん</a:t>
            </a:r>
            <a:r>
              <a:rPr lang="ja-JP" altLang="en-US" u="sng" dirty="0"/>
              <a:t>じ</a:t>
            </a:r>
            <a:r>
              <a:rPr lang="ja-JP" altLang="en-US" dirty="0"/>
              <a:t>です</a:t>
            </a:r>
            <a:r>
              <a:rPr lang="ja-JP" altLang="en-US" dirty="0">
                <a:solidFill>
                  <a:srgbClr val="FF0000"/>
                </a:solidFill>
              </a:rPr>
              <a:t>か</a:t>
            </a:r>
            <a:r>
              <a:rPr lang="ja-JP" altLang="en-US" dirty="0"/>
              <a:t>？</a:t>
            </a:r>
            <a:r>
              <a:rPr lang="en-US" dirty="0"/>
              <a:t>What time is it now?</a:t>
            </a:r>
          </a:p>
          <a:p>
            <a:r>
              <a:rPr lang="en-US" dirty="0"/>
              <a:t>B:　（</a:t>
            </a:r>
            <a:r>
              <a:rPr lang="ja-JP" altLang="en-US" dirty="0"/>
              <a:t>いま）　くじです。</a:t>
            </a:r>
            <a:r>
              <a:rPr lang="en-US" dirty="0"/>
              <a:t>It is nine o'clock.</a:t>
            </a:r>
          </a:p>
          <a:p>
            <a:endParaRPr lang="en-US" dirty="0"/>
          </a:p>
          <a:p>
            <a:r>
              <a:rPr lang="en-US" dirty="0"/>
              <a:t>A:　</a:t>
            </a:r>
            <a:r>
              <a:rPr lang="ja-JP" altLang="en-US" dirty="0"/>
              <a:t>メアリーさんは　</a:t>
            </a:r>
            <a:r>
              <a:rPr lang="ja-JP" altLang="en-US" u="sng" dirty="0">
                <a:solidFill>
                  <a:srgbClr val="FF0000"/>
                </a:solidFill>
              </a:rPr>
              <a:t>なん</a:t>
            </a:r>
            <a:r>
              <a:rPr lang="ja-JP" altLang="en-US" u="sng" dirty="0"/>
              <a:t>さい</a:t>
            </a:r>
            <a:r>
              <a:rPr lang="ja-JP" altLang="en-US" dirty="0"/>
              <a:t>です</a:t>
            </a:r>
            <a:r>
              <a:rPr lang="ja-JP" altLang="en-US" dirty="0">
                <a:solidFill>
                  <a:srgbClr val="FF0000"/>
                </a:solidFill>
              </a:rPr>
              <a:t>か</a:t>
            </a:r>
            <a:r>
              <a:rPr lang="ja-JP" altLang="en-US" dirty="0"/>
              <a:t>？ </a:t>
            </a:r>
            <a:r>
              <a:rPr lang="en-US" dirty="0"/>
              <a:t>How old are you, Mary?</a:t>
            </a:r>
          </a:p>
          <a:p>
            <a:r>
              <a:rPr lang="en-US" dirty="0"/>
              <a:t>B:　</a:t>
            </a:r>
            <a:r>
              <a:rPr lang="ja-JP" altLang="en-US" dirty="0"/>
              <a:t>じゅうきゅうさいです。</a:t>
            </a:r>
            <a:r>
              <a:rPr lang="en-US" dirty="0"/>
              <a:t>I'm nineteen years old.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2 Question Sentences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18330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72067" y="1524000"/>
            <a:ext cx="7408333" cy="4602163"/>
          </a:xfrm>
        </p:spPr>
        <p:txBody>
          <a:bodyPr/>
          <a:lstStyle/>
          <a:p>
            <a:r>
              <a:rPr lang="en-US" dirty="0"/>
              <a:t>A:　</a:t>
            </a:r>
            <a:r>
              <a:rPr lang="ja-JP" altLang="en-US" u="sng" dirty="0">
                <a:solidFill>
                  <a:srgbClr val="FF0000"/>
                </a:solidFill>
              </a:rPr>
              <a:t>なん</a:t>
            </a:r>
            <a:r>
              <a:rPr lang="ja-JP" altLang="en-US" u="sng" dirty="0"/>
              <a:t>ねんせい</a:t>
            </a:r>
            <a:r>
              <a:rPr lang="ja-JP" altLang="en-US" dirty="0"/>
              <a:t>です</a:t>
            </a:r>
            <a:r>
              <a:rPr lang="ja-JP" altLang="en-US" dirty="0">
                <a:solidFill>
                  <a:srgbClr val="FF0000"/>
                </a:solidFill>
              </a:rPr>
              <a:t>か</a:t>
            </a:r>
            <a:r>
              <a:rPr lang="ja-JP" altLang="en-US" dirty="0"/>
              <a:t>？</a:t>
            </a:r>
            <a:r>
              <a:rPr lang="en-US" dirty="0"/>
              <a:t>What year are you in college?</a:t>
            </a:r>
          </a:p>
          <a:p>
            <a:r>
              <a:rPr lang="en-US" dirty="0"/>
              <a:t>B:　</a:t>
            </a:r>
            <a:r>
              <a:rPr lang="ja-JP" altLang="en-US" dirty="0"/>
              <a:t>にねんせいです。</a:t>
            </a:r>
            <a:r>
              <a:rPr lang="en-US" dirty="0"/>
              <a:t>I'm a sophomore.</a:t>
            </a:r>
          </a:p>
          <a:p>
            <a:endParaRPr lang="en-US" altLang="ja-JP" dirty="0"/>
          </a:p>
          <a:p>
            <a:r>
              <a:rPr lang="en-US" dirty="0"/>
              <a:t>A:　</a:t>
            </a:r>
            <a:r>
              <a:rPr lang="ja-JP" altLang="en-US" dirty="0"/>
              <a:t>でんわばんごうは　</a:t>
            </a:r>
            <a:r>
              <a:rPr lang="ja-JP" altLang="en-US" dirty="0">
                <a:solidFill>
                  <a:srgbClr val="FF0000"/>
                </a:solidFill>
              </a:rPr>
              <a:t>なん</a:t>
            </a:r>
            <a:r>
              <a:rPr lang="ja-JP" altLang="en-US" dirty="0"/>
              <a:t>です</a:t>
            </a:r>
            <a:r>
              <a:rPr lang="ja-JP" altLang="en-US" dirty="0">
                <a:solidFill>
                  <a:srgbClr val="FF0000"/>
                </a:solidFill>
              </a:rPr>
              <a:t>か</a:t>
            </a:r>
            <a:r>
              <a:rPr lang="ja-JP" altLang="en-US" dirty="0"/>
              <a:t>？</a:t>
            </a:r>
            <a:r>
              <a:rPr lang="en-US" dirty="0"/>
              <a:t>What is your telephone number?</a:t>
            </a:r>
          </a:p>
          <a:p>
            <a:r>
              <a:rPr lang="en-US" dirty="0"/>
              <a:t>B:　１８６</a:t>
            </a:r>
            <a:r>
              <a:rPr lang="ja-JP" altLang="en-US" dirty="0"/>
              <a:t>の７３４３です。</a:t>
            </a:r>
            <a:r>
              <a:rPr lang="en-US" dirty="0"/>
              <a:t>It is 186-7343.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2 Question Sentences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00039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762000" y="1981200"/>
            <a:ext cx="7408333" cy="3450696"/>
          </a:xfrm>
        </p:spPr>
        <p:txBody>
          <a:bodyPr>
            <a:normAutofit/>
          </a:bodyPr>
          <a:lstStyle/>
          <a:p>
            <a:r>
              <a:rPr lang="ja-JP" altLang="en-US" dirty="0">
                <a:solidFill>
                  <a:srgbClr val="FF0000"/>
                </a:solidFill>
              </a:rPr>
              <a:t>すみません。</a:t>
            </a:r>
            <a:r>
              <a:rPr lang="ja-JP" altLang="en-US" dirty="0"/>
              <a:t>＋ </a:t>
            </a:r>
            <a:r>
              <a:rPr lang="en-US" altLang="ja-JP" dirty="0"/>
              <a:t>question sentence.</a:t>
            </a:r>
            <a:r>
              <a:rPr lang="ja-JP" altLang="en-US" dirty="0"/>
              <a:t> </a:t>
            </a:r>
            <a:endParaRPr lang="en-US" altLang="ja-JP" dirty="0"/>
          </a:p>
          <a:p>
            <a:endParaRPr lang="en-US" dirty="0"/>
          </a:p>
          <a:p>
            <a:r>
              <a:rPr lang="ja-JP" altLang="en-US" dirty="0"/>
              <a:t>すみません。いま　なんじですか。</a:t>
            </a:r>
            <a:br>
              <a:rPr lang="en-US" altLang="ja-JP" dirty="0"/>
            </a:br>
            <a:r>
              <a:rPr lang="en-US" altLang="ja-JP" dirty="0"/>
              <a:t>Excuse me. What time is it now?</a:t>
            </a:r>
          </a:p>
          <a:p>
            <a:pPr marL="0" indent="0">
              <a:buNone/>
            </a:pPr>
            <a:endParaRPr lang="en-US" altLang="ja-JP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ask question properly?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0638" y="3505200"/>
            <a:ext cx="3260461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901726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2067" y="2675467"/>
            <a:ext cx="7814733" cy="3450696"/>
          </a:xfrm>
        </p:spPr>
        <p:txBody>
          <a:bodyPr/>
          <a:lstStyle/>
          <a:p>
            <a:r>
              <a:rPr lang="en-US" altLang="ja-JP" b="1" dirty="0"/>
              <a:t>1 X</a:t>
            </a:r>
            <a:r>
              <a:rPr lang="ja-JP" altLang="en-US" b="1" dirty="0"/>
              <a:t>は</a:t>
            </a:r>
            <a:r>
              <a:rPr lang="en-US" altLang="ja-JP" b="1" dirty="0"/>
              <a:t>Y</a:t>
            </a:r>
            <a:r>
              <a:rPr lang="ja-JP" altLang="en-US" b="1" dirty="0"/>
              <a:t>です</a:t>
            </a:r>
          </a:p>
          <a:p>
            <a:r>
              <a:rPr lang="en-US" b="1" dirty="0"/>
              <a:t>2 Question Sentences</a:t>
            </a:r>
          </a:p>
          <a:p>
            <a:r>
              <a:rPr lang="en-US" b="1" dirty="0"/>
              <a:t>3 noun1</a:t>
            </a:r>
            <a:r>
              <a:rPr lang="ja-JP" altLang="en-US" b="1" dirty="0"/>
              <a:t>の</a:t>
            </a:r>
            <a:r>
              <a:rPr lang="en-US" b="1" dirty="0"/>
              <a:t>noun2</a:t>
            </a:r>
          </a:p>
          <a:p>
            <a:r>
              <a:rPr lang="ja-JP" altLang="en-US" b="1" dirty="0"/>
              <a:t>表現（ひょうげん）ノート</a:t>
            </a:r>
            <a:r>
              <a:rPr lang="en-US" altLang="ja-JP" b="1" dirty="0"/>
              <a:t>......2</a:t>
            </a:r>
            <a:r>
              <a:rPr lang="ja-JP" altLang="en-US" b="1" dirty="0"/>
              <a:t>　</a:t>
            </a:r>
            <a:r>
              <a:rPr lang="en-US" b="1" dirty="0"/>
              <a:t>Expression Notes 2</a:t>
            </a:r>
          </a:p>
          <a:p>
            <a:endParaRPr lang="en-US" b="1" dirty="0"/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Grammar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92763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762000" y="1981200"/>
            <a:ext cx="7408333" cy="3450696"/>
          </a:xfrm>
        </p:spPr>
        <p:txBody>
          <a:bodyPr>
            <a:normAutofit lnSpcReduction="10000"/>
          </a:bodyPr>
          <a:lstStyle/>
          <a:p>
            <a:r>
              <a:rPr lang="ja-JP" altLang="en-US" dirty="0">
                <a:solidFill>
                  <a:srgbClr val="FF0000"/>
                </a:solidFill>
              </a:rPr>
              <a:t>あの</a:t>
            </a:r>
            <a:r>
              <a:rPr lang="ja-JP" altLang="en-US" dirty="0"/>
              <a:t>、＋ </a:t>
            </a:r>
            <a:r>
              <a:rPr lang="en-US" altLang="ja-JP" dirty="0"/>
              <a:t>question sentence.</a:t>
            </a:r>
            <a:r>
              <a:rPr lang="ja-JP" altLang="en-US" dirty="0"/>
              <a:t> </a:t>
            </a:r>
            <a:endParaRPr lang="en-US" altLang="ja-JP" dirty="0"/>
          </a:p>
          <a:p>
            <a:r>
              <a:rPr lang="ja-JP" altLang="en-US" dirty="0"/>
              <a:t>あの、りゅうがくせいですか。</a:t>
            </a:r>
            <a:r>
              <a:rPr lang="en-US" altLang="ja-JP" dirty="0"/>
              <a:t>	</a:t>
            </a:r>
            <a:br>
              <a:rPr lang="en-US" altLang="ja-JP" dirty="0"/>
            </a:br>
            <a:r>
              <a:rPr lang="en-US" dirty="0">
                <a:solidFill>
                  <a:srgbClr val="FF0000"/>
                </a:solidFill>
              </a:rPr>
              <a:t>Um . . . </a:t>
            </a:r>
            <a:r>
              <a:rPr lang="en-US" dirty="0"/>
              <a:t>are you an international student?</a:t>
            </a:r>
          </a:p>
          <a:p>
            <a:endParaRPr lang="en-US" altLang="ja-JP" dirty="0"/>
          </a:p>
          <a:p>
            <a:r>
              <a:rPr lang="en-US" dirty="0"/>
              <a:t>indicates that you have some </a:t>
            </a:r>
            <a:r>
              <a:rPr lang="en-US" dirty="0">
                <a:solidFill>
                  <a:srgbClr val="FF0000"/>
                </a:solidFill>
              </a:rPr>
              <a:t>reservation</a:t>
            </a:r>
            <a:r>
              <a:rPr lang="en-US" dirty="0"/>
              <a:t> about saying what you are going to say next. You may be </a:t>
            </a:r>
            <a:r>
              <a:rPr lang="en-US" dirty="0">
                <a:solidFill>
                  <a:srgbClr val="FF0000"/>
                </a:solidFill>
              </a:rPr>
              <a:t>worried</a:t>
            </a:r>
            <a:r>
              <a:rPr lang="en-US" dirty="0"/>
              <a:t> about interrupting something someone is currently doing, or sounding rude and impolite for asking personal questions, for example.</a:t>
            </a:r>
          </a:p>
          <a:p>
            <a:endParaRPr lang="en-US" altLang="ja-JP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ask question properly?</a:t>
            </a:r>
          </a:p>
        </p:txBody>
      </p:sp>
    </p:spTree>
    <p:extLst>
      <p:ext uri="{BB962C8B-B14F-4D97-AF65-F5344CB8AC3E}">
        <p14:creationId xmlns:p14="http://schemas.microsoft.com/office/powerpoint/2010/main" val="24833601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72067" y="2362200"/>
            <a:ext cx="7408333" cy="3763963"/>
          </a:xfrm>
        </p:spPr>
        <p:txBody>
          <a:bodyPr>
            <a:normAutofit lnSpcReduction="10000"/>
          </a:bodyPr>
          <a:lstStyle/>
          <a:p>
            <a:r>
              <a:rPr lang="ja-JP" altLang="en-US" dirty="0"/>
              <a:t>たけしさん</a:t>
            </a:r>
            <a:r>
              <a:rPr lang="ja-JP" altLang="en-US" dirty="0">
                <a:solidFill>
                  <a:srgbClr val="FF0000"/>
                </a:solidFill>
              </a:rPr>
              <a:t>の</a:t>
            </a:r>
            <a:r>
              <a:rPr lang="ja-JP" altLang="en-US" dirty="0"/>
              <a:t>　でんわばんごう　</a:t>
            </a:r>
            <a:r>
              <a:rPr lang="en-US" altLang="ja-JP" dirty="0"/>
              <a:t>: </a:t>
            </a:r>
            <a:r>
              <a:rPr lang="en-US" dirty="0"/>
              <a:t>Takeshi's phone number</a:t>
            </a:r>
          </a:p>
          <a:p>
            <a:pPr marL="0" indent="0">
              <a:buNone/>
            </a:pPr>
            <a:r>
              <a:rPr lang="en-US" dirty="0"/>
              <a:t> </a:t>
            </a:r>
          </a:p>
          <a:p>
            <a:r>
              <a:rPr lang="ja-JP" altLang="en-US" dirty="0"/>
              <a:t>だいがく</a:t>
            </a:r>
            <a:r>
              <a:rPr lang="ja-JP" altLang="en-US" dirty="0">
                <a:solidFill>
                  <a:srgbClr val="FF0000"/>
                </a:solidFill>
              </a:rPr>
              <a:t>の</a:t>
            </a:r>
            <a:r>
              <a:rPr lang="ja-JP" altLang="en-US" dirty="0"/>
              <a:t>　せんせい：</a:t>
            </a:r>
            <a:r>
              <a:rPr lang="en-US" dirty="0"/>
              <a:t>a college professor</a:t>
            </a:r>
          </a:p>
          <a:p>
            <a:pPr marL="0" indent="0">
              <a:buNone/>
            </a:pPr>
            <a:r>
              <a:rPr lang="en-US" dirty="0"/>
              <a:t> </a:t>
            </a:r>
          </a:p>
          <a:p>
            <a:r>
              <a:rPr lang="ja-JP" altLang="en-US" dirty="0"/>
              <a:t>にほんご</a:t>
            </a:r>
            <a:r>
              <a:rPr lang="ja-JP" altLang="en-US" dirty="0">
                <a:solidFill>
                  <a:srgbClr val="FF0000"/>
                </a:solidFill>
              </a:rPr>
              <a:t>の</a:t>
            </a:r>
            <a:r>
              <a:rPr lang="ja-JP" altLang="en-US" dirty="0"/>
              <a:t>　がくせい</a:t>
            </a:r>
            <a:r>
              <a:rPr lang="en-US" altLang="ja-JP" dirty="0"/>
              <a:t>: </a:t>
            </a:r>
            <a:r>
              <a:rPr lang="en-US" dirty="0"/>
              <a:t>a student of the Japanese language.</a:t>
            </a:r>
          </a:p>
          <a:p>
            <a:pPr marL="0" indent="0">
              <a:buNone/>
            </a:pPr>
            <a:r>
              <a:rPr lang="en-US" dirty="0"/>
              <a:t> </a:t>
            </a:r>
          </a:p>
          <a:p>
            <a:r>
              <a:rPr lang="ja-JP" altLang="en-US" dirty="0"/>
              <a:t>にほん</a:t>
            </a:r>
            <a:r>
              <a:rPr lang="ja-JP" altLang="en-US" dirty="0">
                <a:solidFill>
                  <a:srgbClr val="FF0000"/>
                </a:solidFill>
              </a:rPr>
              <a:t>の</a:t>
            </a:r>
            <a:r>
              <a:rPr lang="ja-JP" altLang="en-US" dirty="0"/>
              <a:t>　だいがく：</a:t>
            </a:r>
            <a:r>
              <a:rPr lang="en-US" dirty="0"/>
              <a:t>A college in Japan.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3 </a:t>
            </a:r>
            <a:r>
              <a:rPr lang="ja-JP" altLang="en-US" b="1" dirty="0"/>
              <a:t>　</a:t>
            </a:r>
            <a:r>
              <a:rPr lang="en-US" b="1" dirty="0"/>
              <a:t>noun1</a:t>
            </a:r>
            <a:r>
              <a:rPr lang="ja-JP" altLang="en-US" b="1" dirty="0"/>
              <a:t>　の　</a:t>
            </a:r>
            <a:r>
              <a:rPr lang="en-US" b="1" dirty="0"/>
              <a:t>noun2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34244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85800" y="1524000"/>
            <a:ext cx="7848600" cy="4953000"/>
          </a:xfrm>
        </p:spPr>
        <p:txBody>
          <a:bodyPr>
            <a:normAutofit lnSpcReduction="10000"/>
          </a:bodyPr>
          <a:lstStyle/>
          <a:p>
            <a:r>
              <a:rPr lang="ja-JP" altLang="en-US" dirty="0"/>
              <a:t>の（</a:t>
            </a:r>
            <a:r>
              <a:rPr lang="en-US" i="1" dirty="0"/>
              <a:t>No）</a:t>
            </a:r>
            <a:r>
              <a:rPr lang="en-US" dirty="0"/>
              <a:t> is a </a:t>
            </a:r>
            <a:r>
              <a:rPr lang="en-US" dirty="0">
                <a:solidFill>
                  <a:srgbClr val="FF0000"/>
                </a:solidFill>
              </a:rPr>
              <a:t>particle</a:t>
            </a:r>
            <a:r>
              <a:rPr lang="en-US" dirty="0"/>
              <a:t> that connects two nouns.</a:t>
            </a:r>
          </a:p>
          <a:p>
            <a:r>
              <a:rPr lang="en-US" b="1" dirty="0"/>
              <a:t>Noun1 </a:t>
            </a:r>
            <a:r>
              <a:rPr lang="en-US" dirty="0"/>
              <a:t>makes noun2 more specific</a:t>
            </a:r>
          </a:p>
          <a:p>
            <a:r>
              <a:rPr lang="en-US" b="1" dirty="0"/>
              <a:t>noun2 </a:t>
            </a:r>
            <a:r>
              <a:rPr lang="en-US" dirty="0"/>
              <a:t>provides the </a:t>
            </a:r>
            <a:r>
              <a:rPr lang="en-US" dirty="0">
                <a:solidFill>
                  <a:srgbClr val="FF0000"/>
                </a:solidFill>
              </a:rPr>
              <a:t>main idea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ja-JP" altLang="en-US" dirty="0"/>
              <a:t>さくらだいがく</a:t>
            </a:r>
            <a:r>
              <a:rPr lang="ja-JP" altLang="en-US" dirty="0">
                <a:solidFill>
                  <a:srgbClr val="FF0000"/>
                </a:solidFill>
              </a:rPr>
              <a:t>の</a:t>
            </a:r>
            <a:r>
              <a:rPr lang="ja-JP" altLang="en-US" dirty="0"/>
              <a:t>　がくせい </a:t>
            </a:r>
            <a:r>
              <a:rPr lang="en-US" i="1" dirty="0"/>
              <a:t>a student at Sakura University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3 </a:t>
            </a:r>
            <a:r>
              <a:rPr lang="ja-JP" altLang="en-US" b="1" dirty="0"/>
              <a:t>　</a:t>
            </a:r>
            <a:r>
              <a:rPr lang="en-US" b="1" dirty="0"/>
              <a:t>noun1</a:t>
            </a:r>
            <a:r>
              <a:rPr lang="ja-JP" altLang="en-US" b="1" dirty="0"/>
              <a:t>　の　</a:t>
            </a:r>
            <a:r>
              <a:rPr lang="en-US" b="1" dirty="0"/>
              <a:t>noun2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3030620"/>
            <a:ext cx="5057775" cy="2228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402752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38199" y="1752600"/>
            <a:ext cx="7010401" cy="3763963"/>
          </a:xfrm>
        </p:spPr>
        <p:txBody>
          <a:bodyPr>
            <a:normAutofit/>
          </a:bodyPr>
          <a:lstStyle/>
          <a:p>
            <a:r>
              <a:rPr lang="en-US" dirty="0"/>
              <a:t>A phrase of the form "noun1 no noun2" acts more or less like </a:t>
            </a:r>
            <a:r>
              <a:rPr lang="en-US" dirty="0">
                <a:solidFill>
                  <a:srgbClr val="FF0000"/>
                </a:solidFill>
              </a:rPr>
              <a:t>one big noun</a:t>
            </a:r>
            <a:r>
              <a:rPr lang="en-US" dirty="0"/>
              <a:t>. </a:t>
            </a:r>
            <a:endParaRPr lang="en-US" dirty="0">
              <a:solidFill>
                <a:srgbClr val="FF0000"/>
              </a:solidFill>
            </a:endParaRPr>
          </a:p>
          <a:p>
            <a:endParaRPr lang="en-US" altLang="ja-JP" u="sng" dirty="0"/>
          </a:p>
          <a:p>
            <a:r>
              <a:rPr lang="ja-JP" altLang="en-US" u="sng" dirty="0"/>
              <a:t>たけしさん</a:t>
            </a:r>
            <a:r>
              <a:rPr lang="ja-JP" altLang="en-US" u="sng" dirty="0">
                <a:solidFill>
                  <a:srgbClr val="FF0000"/>
                </a:solidFill>
              </a:rPr>
              <a:t>の</a:t>
            </a:r>
            <a:r>
              <a:rPr lang="ja-JP" altLang="en-US" u="sng" dirty="0"/>
              <a:t>　おかあさん</a:t>
            </a:r>
            <a:r>
              <a:rPr lang="ja-JP" altLang="en-US" dirty="0"/>
              <a:t>は　 </a:t>
            </a:r>
            <a:r>
              <a:rPr lang="ja-JP" altLang="en-US" u="sng" dirty="0"/>
              <a:t>こうこう</a:t>
            </a:r>
            <a:r>
              <a:rPr lang="ja-JP" altLang="en-US" u="sng" dirty="0">
                <a:solidFill>
                  <a:srgbClr val="FF0000"/>
                </a:solidFill>
              </a:rPr>
              <a:t>の</a:t>
            </a:r>
            <a:r>
              <a:rPr lang="ja-JP" altLang="en-US" u="sng" dirty="0"/>
              <a:t>　せんせい</a:t>
            </a:r>
            <a:r>
              <a:rPr lang="ja-JP" altLang="en-US" dirty="0"/>
              <a:t>　 です。</a:t>
            </a:r>
            <a:endParaRPr lang="en-US" altLang="ja-JP" dirty="0"/>
          </a:p>
          <a:p>
            <a:r>
              <a:rPr lang="en-US" u="sng" dirty="0"/>
              <a:t>Takeshi's mother</a:t>
            </a:r>
            <a:r>
              <a:rPr lang="en-US" dirty="0"/>
              <a:t> is </a:t>
            </a:r>
            <a:r>
              <a:rPr lang="en-US" u="sng" dirty="0"/>
              <a:t>a high school teacher</a:t>
            </a:r>
            <a:r>
              <a:rPr lang="en-US" dirty="0"/>
              <a:t>.</a:t>
            </a:r>
          </a:p>
          <a:p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3 </a:t>
            </a:r>
            <a:r>
              <a:rPr lang="ja-JP" altLang="en-US" b="1" dirty="0"/>
              <a:t>　</a:t>
            </a:r>
            <a:r>
              <a:rPr lang="en-US" b="1" dirty="0"/>
              <a:t>noun1</a:t>
            </a:r>
            <a:r>
              <a:rPr lang="ja-JP" altLang="en-US" b="1" dirty="0"/>
              <a:t>　の　</a:t>
            </a:r>
            <a:r>
              <a:rPr lang="en-US" b="1" dirty="0"/>
              <a:t>noun2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78403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33400" y="1905000"/>
            <a:ext cx="8153399" cy="4221163"/>
          </a:xfrm>
        </p:spPr>
        <p:txBody>
          <a:bodyPr>
            <a:normAutofit fontScale="92500"/>
          </a:bodyPr>
          <a:lstStyle/>
          <a:p>
            <a:r>
              <a:rPr lang="ja-JP" altLang="en-US" b="1" dirty="0"/>
              <a:t>はい </a:t>
            </a:r>
            <a:r>
              <a:rPr lang="en-US" altLang="ja-JP" b="1" dirty="0"/>
              <a:t>/ </a:t>
            </a:r>
            <a:r>
              <a:rPr lang="ja-JP" altLang="en-US" b="1" dirty="0"/>
              <a:t>ええ</a:t>
            </a:r>
          </a:p>
          <a:p>
            <a:pPr lvl="1"/>
            <a:r>
              <a:rPr lang="en-US" dirty="0"/>
              <a:t>Both </a:t>
            </a:r>
            <a:r>
              <a:rPr lang="ja-JP" altLang="en-US" dirty="0"/>
              <a:t>はい </a:t>
            </a:r>
            <a:r>
              <a:rPr lang="en-US" dirty="0"/>
              <a:t>and </a:t>
            </a:r>
            <a:r>
              <a:rPr lang="ja-JP" altLang="en-US" dirty="0"/>
              <a:t>ええ </a:t>
            </a:r>
            <a:r>
              <a:rPr lang="en-US" dirty="0"/>
              <a:t>means "</a:t>
            </a:r>
            <a:r>
              <a:rPr lang="en-US" dirty="0">
                <a:solidFill>
                  <a:srgbClr val="FF0000"/>
                </a:solidFill>
              </a:rPr>
              <a:t>yes</a:t>
            </a:r>
            <a:r>
              <a:rPr lang="en-US" dirty="0"/>
              <a:t>" in response to yes-no questions.</a:t>
            </a:r>
          </a:p>
          <a:p>
            <a:pPr lvl="1"/>
            <a:r>
              <a:rPr lang="ja-JP" altLang="en-US" dirty="0">
                <a:solidFill>
                  <a:srgbClr val="FF0000"/>
                </a:solidFill>
              </a:rPr>
              <a:t>ええ </a:t>
            </a:r>
            <a:r>
              <a:rPr lang="en-US" dirty="0">
                <a:solidFill>
                  <a:srgbClr val="FF0000"/>
                </a:solidFill>
              </a:rPr>
              <a:t>is conversational and relaxed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In more informal situations, </a:t>
            </a:r>
            <a:r>
              <a:rPr lang="ja-JP" altLang="en-US" dirty="0">
                <a:solidFill>
                  <a:srgbClr val="FF0000"/>
                </a:solidFill>
              </a:rPr>
              <a:t>うん</a:t>
            </a:r>
            <a:r>
              <a:rPr lang="ja-JP" altLang="en-US" dirty="0"/>
              <a:t> </a:t>
            </a:r>
            <a:r>
              <a:rPr lang="en-US" dirty="0"/>
              <a:t>is used.</a:t>
            </a:r>
          </a:p>
          <a:p>
            <a:endParaRPr lang="en-US" dirty="0"/>
          </a:p>
          <a:p>
            <a:r>
              <a:rPr lang="ja-JP" altLang="en-US" dirty="0"/>
              <a:t>はい </a:t>
            </a:r>
            <a:endParaRPr lang="en-US" altLang="ja-JP" dirty="0"/>
          </a:p>
          <a:p>
            <a:pPr lvl="1"/>
            <a:r>
              <a:rPr lang="en-US" dirty="0"/>
              <a:t>to </a:t>
            </a:r>
            <a:r>
              <a:rPr lang="en-US" dirty="0">
                <a:solidFill>
                  <a:srgbClr val="FF0000"/>
                </a:solidFill>
              </a:rPr>
              <a:t>respond to a knock</a:t>
            </a:r>
            <a:r>
              <a:rPr lang="en-US" dirty="0"/>
              <a:t> at the door </a:t>
            </a:r>
          </a:p>
          <a:p>
            <a:pPr lvl="1"/>
            <a:r>
              <a:rPr lang="en-US" dirty="0"/>
              <a:t>Or to </a:t>
            </a:r>
            <a:r>
              <a:rPr lang="en-US" dirty="0">
                <a:solidFill>
                  <a:srgbClr val="FF0000"/>
                </a:solidFill>
              </a:rPr>
              <a:t>respond to the calling of one's name</a:t>
            </a:r>
            <a:r>
              <a:rPr lang="en-US" dirty="0"/>
              <a:t>, meaning "Here," (</a:t>
            </a:r>
            <a:r>
              <a:rPr lang="ja-JP" altLang="en-US" dirty="0"/>
              <a:t>ええ </a:t>
            </a:r>
            <a:r>
              <a:rPr lang="en-US" dirty="0"/>
              <a:t>can not be replaced in this case.)</a:t>
            </a:r>
          </a:p>
          <a:p>
            <a:pPr lvl="2"/>
            <a:r>
              <a:rPr lang="en-US" dirty="0"/>
              <a:t>Teacher: 　</a:t>
            </a:r>
            <a:r>
              <a:rPr lang="ja-JP" altLang="en-US" dirty="0"/>
              <a:t>スミスさん？ </a:t>
            </a:r>
            <a:r>
              <a:rPr lang="en-US" dirty="0"/>
              <a:t>Mr. Smith?</a:t>
            </a:r>
          </a:p>
          <a:p>
            <a:pPr lvl="2"/>
            <a:r>
              <a:rPr lang="en-US" dirty="0"/>
              <a:t>Student: 　</a:t>
            </a:r>
            <a:r>
              <a:rPr lang="ja-JP" altLang="en-US" dirty="0">
                <a:solidFill>
                  <a:srgbClr val="FF0000"/>
                </a:solidFill>
              </a:rPr>
              <a:t>はい</a:t>
            </a:r>
            <a:r>
              <a:rPr lang="ja-JP" altLang="en-US" dirty="0"/>
              <a:t> 。</a:t>
            </a:r>
            <a:r>
              <a:rPr lang="en-US" dirty="0"/>
              <a:t>Here.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b="1" dirty="0"/>
              <a:t>表現（ひょうげん）ノート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85143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95300" y="1584913"/>
            <a:ext cx="8153399" cy="4221163"/>
          </a:xfrm>
        </p:spPr>
        <p:txBody>
          <a:bodyPr>
            <a:normAutofit/>
          </a:bodyPr>
          <a:lstStyle/>
          <a:p>
            <a:r>
              <a:rPr lang="en-US" altLang="ja-JP" b="1" dirty="0"/>
              <a:t> </a:t>
            </a:r>
            <a:r>
              <a:rPr lang="ja-JP" altLang="en-US" b="1" dirty="0"/>
              <a:t>ええ</a:t>
            </a:r>
          </a:p>
          <a:p>
            <a:r>
              <a:rPr lang="en-US" dirty="0"/>
              <a:t>When the intonation </a:t>
            </a:r>
            <a:r>
              <a:rPr lang="en-US" dirty="0">
                <a:solidFill>
                  <a:srgbClr val="FF0000"/>
                </a:solidFill>
              </a:rPr>
              <a:t>goes up</a:t>
            </a:r>
            <a:r>
              <a:rPr lang="en-US" dirty="0"/>
              <a:t>, normally it conveys the meaning of being surprised, shocked, or with doubt. It sounded like </a:t>
            </a:r>
            <a:r>
              <a:rPr lang="ja-JP" altLang="en-US" b="1" dirty="0">
                <a:solidFill>
                  <a:srgbClr val="FF0000"/>
                </a:solidFill>
              </a:rPr>
              <a:t>えっ</a:t>
            </a:r>
            <a:r>
              <a:rPr lang="en-US" altLang="ja-JP" b="1" dirty="0">
                <a:solidFill>
                  <a:srgbClr val="FF0000"/>
                </a:solidFill>
              </a:rPr>
              <a:t>(what?!)</a:t>
            </a:r>
            <a:r>
              <a:rPr lang="en-US" dirty="0"/>
              <a:t>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When the intonation </a:t>
            </a:r>
            <a:r>
              <a:rPr lang="en-US" dirty="0">
                <a:solidFill>
                  <a:srgbClr val="FF0000"/>
                </a:solidFill>
              </a:rPr>
              <a:t>goes down</a:t>
            </a:r>
            <a:r>
              <a:rPr lang="en-US" dirty="0"/>
              <a:t>, normally it conveys the meaning of agreement.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b="1" dirty="0"/>
              <a:t>表現（ひょうげん）ノート</a:t>
            </a:r>
            <a:endParaRPr lang="en-US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2804" y="3268435"/>
            <a:ext cx="1581150" cy="87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750" y="5029200"/>
            <a:ext cx="7810500" cy="151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" name="Group 3"/>
          <p:cNvGrpSpPr/>
          <p:nvPr/>
        </p:nvGrpSpPr>
        <p:grpSpPr>
          <a:xfrm>
            <a:off x="6339406" y="1231261"/>
            <a:ext cx="2675487" cy="1101560"/>
            <a:chOff x="6096000" y="1447800"/>
            <a:chExt cx="2675487" cy="1101560"/>
          </a:xfrm>
        </p:grpSpPr>
        <p:pic>
          <p:nvPicPr>
            <p:cNvPr id="3074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6000" y="1447800"/>
              <a:ext cx="1581150" cy="819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77" name="Picture 5" descr="C:\Users\Jiajun\Desktop\316743_jpg_wi\316743_jpg_wi\316743.jp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77150" y="1447800"/>
              <a:ext cx="1094337" cy="11015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522375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ja-JP" altLang="en-US" b="1" dirty="0"/>
              <a:t>そうですか</a:t>
            </a:r>
          </a:p>
          <a:p>
            <a:r>
              <a:rPr lang="en-US" dirty="0">
                <a:solidFill>
                  <a:srgbClr val="FF0000"/>
                </a:solidFill>
              </a:rPr>
              <a:t>acknowledge</a:t>
            </a:r>
            <a:r>
              <a:rPr lang="en-US" dirty="0"/>
              <a:t>s that you have understood what was just said. "Is that so?" or "I see.“</a:t>
            </a:r>
          </a:p>
          <a:p>
            <a:pPr lvl="1"/>
            <a:r>
              <a:rPr lang="en-US" altLang="ja-JP" dirty="0"/>
              <a:t>A:</a:t>
            </a:r>
            <a:r>
              <a:rPr lang="ja-JP" altLang="en-US" dirty="0"/>
              <a:t>　アリゾナだいがくのがくせいです。</a:t>
            </a:r>
            <a:r>
              <a:rPr lang="en-US" dirty="0"/>
              <a:t>Yes, I am a student at the University of Arizona.</a:t>
            </a:r>
            <a:endParaRPr lang="en-US" altLang="ja-JP" dirty="0"/>
          </a:p>
          <a:p>
            <a:pPr lvl="1"/>
            <a:r>
              <a:rPr lang="en-US" altLang="ja-JP" dirty="0"/>
              <a:t>B:</a:t>
            </a:r>
            <a:r>
              <a:rPr lang="ja-JP" altLang="en-US" dirty="0"/>
              <a:t>　</a:t>
            </a:r>
            <a:r>
              <a:rPr lang="ja-JP" altLang="en-US" dirty="0">
                <a:solidFill>
                  <a:srgbClr val="FF0000"/>
                </a:solidFill>
              </a:rPr>
              <a:t>そうですか。</a:t>
            </a:r>
            <a:r>
              <a:rPr lang="ja-JP" altLang="en-US" dirty="0"/>
              <a:t>せんこうはなんですか。</a:t>
            </a:r>
            <a:r>
              <a:rPr lang="en-US" dirty="0">
                <a:solidFill>
                  <a:srgbClr val="FF0000"/>
                </a:solidFill>
              </a:rPr>
              <a:t>I see. </a:t>
            </a:r>
            <a:r>
              <a:rPr lang="en-US" dirty="0"/>
              <a:t>What is your major?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b="1" dirty="0"/>
              <a:t>表現（ひょうげん）ノート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61788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72067" y="1600200"/>
            <a:ext cx="7408333" cy="4525963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Pronunciation of </a:t>
            </a:r>
            <a:r>
              <a:rPr lang="ja-JP" altLang="en-US" b="1" dirty="0"/>
              <a:t>は</a:t>
            </a:r>
          </a:p>
          <a:p>
            <a:r>
              <a:rPr lang="en-US" dirty="0"/>
              <a:t>The </a:t>
            </a:r>
            <a:r>
              <a:rPr lang="en-US" dirty="0">
                <a:solidFill>
                  <a:srgbClr val="FF0000"/>
                </a:solidFill>
              </a:rPr>
              <a:t>particle</a:t>
            </a:r>
            <a:r>
              <a:rPr lang="en-US" dirty="0"/>
              <a:t> </a:t>
            </a:r>
            <a:r>
              <a:rPr lang="ja-JP" altLang="en-US" dirty="0"/>
              <a:t>は </a:t>
            </a:r>
            <a:r>
              <a:rPr lang="en-US" dirty="0"/>
              <a:t>is pronounced "</a:t>
            </a:r>
            <a:r>
              <a:rPr lang="en-US" dirty="0" err="1">
                <a:solidFill>
                  <a:srgbClr val="FF0000"/>
                </a:solidFill>
              </a:rPr>
              <a:t>wa</a:t>
            </a:r>
            <a:r>
              <a:rPr lang="en-US" dirty="0"/>
              <a:t>," not "ha."</a:t>
            </a:r>
            <a:endParaRPr lang="en-US" altLang="ja-JP" dirty="0"/>
          </a:p>
          <a:p>
            <a:pPr lvl="1"/>
            <a:r>
              <a:rPr lang="ja-JP" altLang="en-US" dirty="0"/>
              <a:t>わたしの　でんわばんごう</a:t>
            </a:r>
            <a:r>
              <a:rPr lang="ja-JP" altLang="en-US" dirty="0">
                <a:solidFill>
                  <a:srgbClr val="FF0000"/>
                </a:solidFill>
              </a:rPr>
              <a:t>は</a:t>
            </a:r>
            <a:r>
              <a:rPr lang="ja-JP" altLang="en-US" dirty="0"/>
              <a:t>　 </a:t>
            </a:r>
            <a:r>
              <a:rPr lang="en-US" altLang="ja-JP" dirty="0"/>
              <a:t>37 </a:t>
            </a:r>
            <a:r>
              <a:rPr lang="ja-JP" altLang="en-US" dirty="0"/>
              <a:t>－ </a:t>
            </a:r>
            <a:r>
              <a:rPr lang="en-US" altLang="ja-JP" dirty="0"/>
              <a:t>8667 </a:t>
            </a:r>
            <a:r>
              <a:rPr lang="ja-JP" altLang="en-US" dirty="0"/>
              <a:t>です。</a:t>
            </a:r>
            <a:r>
              <a:rPr lang="en-US" dirty="0"/>
              <a:t>My telephone number is 37-8667.</a:t>
            </a:r>
          </a:p>
          <a:p>
            <a:pPr lvl="1"/>
            <a:endParaRPr lang="en-US" dirty="0"/>
          </a:p>
          <a:p>
            <a:pPr marL="274320" lvl="1"/>
            <a:r>
              <a:rPr lang="en-US" dirty="0"/>
              <a:t>Exceptions </a:t>
            </a:r>
            <a:r>
              <a:rPr lang="en-US" altLang="ja-JP" dirty="0"/>
              <a:t>(Actually </a:t>
            </a:r>
            <a:r>
              <a:rPr lang="ja-JP" altLang="en-US" dirty="0">
                <a:solidFill>
                  <a:srgbClr val="FF0000"/>
                </a:solidFill>
              </a:rPr>
              <a:t>は </a:t>
            </a:r>
            <a:r>
              <a:rPr lang="en-US" altLang="ja-JP" dirty="0">
                <a:solidFill>
                  <a:srgbClr val="FF0000"/>
                </a:solidFill>
              </a:rPr>
              <a:t>is a particle </a:t>
            </a:r>
            <a:r>
              <a:rPr lang="en-US" altLang="ja-JP" dirty="0">
                <a:solidFill>
                  <a:schemeClr val="tx1"/>
                </a:solidFill>
              </a:rPr>
              <a:t>in the following greetings.)</a:t>
            </a:r>
          </a:p>
          <a:p>
            <a:pPr lvl="1"/>
            <a:r>
              <a:rPr lang="ja-JP" altLang="en-US" dirty="0"/>
              <a:t>こんにち</a:t>
            </a:r>
            <a:r>
              <a:rPr lang="ja-JP" altLang="en-US" dirty="0">
                <a:solidFill>
                  <a:srgbClr val="FF0000"/>
                </a:solidFill>
              </a:rPr>
              <a:t>は</a:t>
            </a:r>
            <a:r>
              <a:rPr lang="ja-JP" altLang="en-US" dirty="0">
                <a:solidFill>
                  <a:schemeClr val="tx1"/>
                </a:solidFill>
              </a:rPr>
              <a:t>。</a:t>
            </a:r>
            <a:r>
              <a:rPr lang="en-US" dirty="0"/>
              <a:t>konnichi</a:t>
            </a:r>
            <a:r>
              <a:rPr lang="en-US" dirty="0">
                <a:solidFill>
                  <a:srgbClr val="FF0000"/>
                </a:solidFill>
              </a:rPr>
              <a:t>wa</a:t>
            </a:r>
            <a:r>
              <a:rPr lang="en-US" dirty="0"/>
              <a:t> (good afternoon)</a:t>
            </a:r>
            <a:r>
              <a:rPr lang="ja-JP" altLang="en-US" dirty="0"/>
              <a:t>　</a:t>
            </a:r>
            <a:endParaRPr lang="en-US" altLang="ja-JP" dirty="0">
              <a:solidFill>
                <a:schemeClr val="tx1"/>
              </a:solidFill>
            </a:endParaRPr>
          </a:p>
          <a:p>
            <a:pPr lvl="2"/>
            <a:r>
              <a:rPr lang="ja-JP" altLang="en-US" dirty="0"/>
              <a:t>こんにち</a:t>
            </a:r>
            <a:r>
              <a:rPr lang="ja-JP" altLang="en-US" dirty="0">
                <a:solidFill>
                  <a:srgbClr val="FF0000"/>
                </a:solidFill>
              </a:rPr>
              <a:t>は </a:t>
            </a:r>
            <a:r>
              <a:rPr lang="en-US" altLang="ja-JP" dirty="0">
                <a:solidFill>
                  <a:schemeClr val="tx1"/>
                </a:solidFill>
              </a:rPr>
              <a:t>(</a:t>
            </a:r>
            <a:r>
              <a:rPr lang="ja-JP" altLang="en-US" dirty="0">
                <a:solidFill>
                  <a:schemeClr val="tx1"/>
                </a:solidFill>
              </a:rPr>
              <a:t>いいひでありますように</a:t>
            </a:r>
            <a:r>
              <a:rPr lang="en-US" altLang="ja-JP" dirty="0">
                <a:solidFill>
                  <a:schemeClr val="tx1"/>
                </a:solidFill>
              </a:rPr>
              <a:t>)</a:t>
            </a:r>
            <a:r>
              <a:rPr lang="ja-JP" altLang="en-US" dirty="0">
                <a:solidFill>
                  <a:schemeClr val="tx1"/>
                </a:solidFill>
              </a:rPr>
              <a:t>。</a:t>
            </a:r>
            <a:r>
              <a:rPr lang="en-US" altLang="ja-JP" dirty="0">
                <a:solidFill>
                  <a:schemeClr val="tx1"/>
                </a:solidFill>
              </a:rPr>
              <a:t>(I hope today is a good day.)</a:t>
            </a:r>
            <a:endParaRPr lang="en-US" dirty="0">
              <a:solidFill>
                <a:schemeClr val="tx1"/>
              </a:solidFill>
            </a:endParaRPr>
          </a:p>
          <a:p>
            <a:pPr lvl="1"/>
            <a:r>
              <a:rPr lang="ja-JP" altLang="en-US" dirty="0"/>
              <a:t>こんばん</a:t>
            </a:r>
            <a:r>
              <a:rPr lang="ja-JP" altLang="en-US" dirty="0">
                <a:solidFill>
                  <a:srgbClr val="FF0000"/>
                </a:solidFill>
              </a:rPr>
              <a:t>は</a:t>
            </a:r>
            <a:r>
              <a:rPr lang="ja-JP" altLang="en-US" dirty="0"/>
              <a:t> 。</a:t>
            </a:r>
            <a:r>
              <a:rPr lang="en-US" dirty="0"/>
              <a:t>konban</a:t>
            </a:r>
            <a:r>
              <a:rPr lang="en-US" dirty="0">
                <a:solidFill>
                  <a:srgbClr val="FF0000"/>
                </a:solidFill>
              </a:rPr>
              <a:t>wa</a:t>
            </a:r>
            <a:r>
              <a:rPr lang="en-US" dirty="0"/>
              <a:t> (good evening)</a:t>
            </a:r>
            <a:r>
              <a:rPr lang="ja-JP" altLang="en-US" dirty="0"/>
              <a:t>　</a:t>
            </a:r>
            <a:endParaRPr lang="en-US" altLang="ja-JP" dirty="0"/>
          </a:p>
          <a:p>
            <a:pPr lvl="2"/>
            <a:r>
              <a:rPr lang="ja-JP" altLang="en-US" dirty="0"/>
              <a:t>こんばん</a:t>
            </a:r>
            <a:r>
              <a:rPr lang="ja-JP" altLang="en-US" dirty="0">
                <a:solidFill>
                  <a:srgbClr val="FF0000"/>
                </a:solidFill>
              </a:rPr>
              <a:t>は</a:t>
            </a:r>
            <a:r>
              <a:rPr lang="en-US" altLang="ja-JP" dirty="0">
                <a:solidFill>
                  <a:schemeClr val="tx1"/>
                </a:solidFill>
              </a:rPr>
              <a:t>(</a:t>
            </a:r>
            <a:r>
              <a:rPr lang="ja-JP" altLang="en-US" dirty="0">
                <a:solidFill>
                  <a:schemeClr val="tx1"/>
                </a:solidFill>
              </a:rPr>
              <a:t>いいよるでありますように</a:t>
            </a:r>
            <a:r>
              <a:rPr lang="en-US" altLang="ja-JP" dirty="0">
                <a:solidFill>
                  <a:schemeClr val="tx1"/>
                </a:solidFill>
              </a:rPr>
              <a:t>)</a:t>
            </a:r>
            <a:r>
              <a:rPr lang="ja-JP" altLang="en-US" dirty="0">
                <a:solidFill>
                  <a:schemeClr val="tx1"/>
                </a:solidFill>
              </a:rPr>
              <a:t>。</a:t>
            </a:r>
            <a:r>
              <a:rPr lang="en-US" altLang="ja-JP" dirty="0">
                <a:solidFill>
                  <a:schemeClr val="tx1"/>
                </a:solidFill>
              </a:rPr>
              <a:t>(I hope tonight is a good night.)</a:t>
            </a:r>
            <a:endParaRPr lang="en-US" dirty="0">
              <a:solidFill>
                <a:schemeClr val="tx1"/>
              </a:solidFill>
            </a:endParaRP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b="1" dirty="0"/>
              <a:t>表現（ひょうげん）ノート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3532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252728"/>
          </a:xfrm>
        </p:spPr>
        <p:txBody>
          <a:bodyPr>
            <a:normAutofit/>
          </a:bodyPr>
          <a:lstStyle/>
          <a:p>
            <a:r>
              <a:rPr lang="ja-JP" altLang="en-US" b="1" dirty="0"/>
              <a:t>表現（ひょうげん）ノート</a:t>
            </a:r>
            <a:br>
              <a:rPr lang="en-US" altLang="ja-JP" b="1" dirty="0"/>
            </a:br>
            <a:r>
              <a:rPr lang="en-US" sz="2400" dirty="0"/>
              <a:t>Numbers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5939099"/>
              </p:ext>
            </p:extLst>
          </p:nvPr>
        </p:nvGraphicFramePr>
        <p:xfrm>
          <a:off x="304800" y="1371600"/>
          <a:ext cx="8382001" cy="3940861"/>
        </p:xfrm>
        <a:graphic>
          <a:graphicData uri="http://schemas.openxmlformats.org/drawingml/2006/table">
            <a:tbl>
              <a:tblPr>
                <a:effectLst>
                  <a:innerShdw blurRad="63500" dist="50800" dir="13500000">
                    <a:prstClr val="black">
                      <a:alpha val="50000"/>
                    </a:prstClr>
                  </a:innerShdw>
                  <a:reflection endPos="0" dist="50800" dir="5400000" sy="-100000" algn="bl" rotWithShape="0"/>
                </a:effectLst>
                <a:tableStyleId>{5C22544A-7EE6-4342-B048-85BDC9FD1C3A}</a:tableStyleId>
              </a:tblPr>
              <a:tblGrid>
                <a:gridCol w="3769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838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838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4374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55209">
                <a:tc>
                  <a:txBody>
                    <a:bodyPr/>
                    <a:lstStyle/>
                    <a:p>
                      <a:pPr algn="l" fontAlgn="b"/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068" marR="5068" marT="5068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1" u="none" strike="noStrike" dirty="0">
                          <a:effectLst/>
                        </a:rPr>
                        <a:t>Basic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068" marR="5068" marT="5068" marB="0" anchor="ctr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1" u="none" strike="noStrike" dirty="0">
                          <a:effectLst/>
                        </a:rPr>
                        <a:t>specials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068" marR="5068" marT="5068" marB="0" anchor="ctr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068" marR="5068" marT="5068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2803"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u="none" strike="noStrike" dirty="0">
                          <a:effectLst/>
                        </a:rPr>
                        <a:t>0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068" marR="5068" marT="5068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2000" u="none" strike="noStrike" dirty="0">
                          <a:effectLst/>
                        </a:rPr>
                        <a:t>ぜろ、れい</a:t>
                      </a:r>
                      <a:endParaRPr lang="ja-JP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068" marR="5068" marT="5068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068" marR="5068" marT="5068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068" marR="5068" marT="5068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0325"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u="none" strike="noStrike" dirty="0">
                          <a:effectLst/>
                        </a:rPr>
                        <a:t>1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068" marR="5068" marT="5068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2000" u="none" strike="noStrike" dirty="0">
                          <a:effectLst/>
                        </a:rPr>
                        <a:t>いち </a:t>
                      </a:r>
                      <a:endParaRPr lang="ja-JP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068" marR="5068" marT="5068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2000" u="none" strike="noStrike" dirty="0">
                          <a:effectLst/>
                        </a:rPr>
                        <a:t>いっ</a:t>
                      </a:r>
                      <a:endParaRPr lang="ja-JP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068" marR="5068" marT="5068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20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いっ</a:t>
                      </a:r>
                      <a:r>
                        <a:rPr lang="ja-JP" altLang="en-US" sz="2000" u="none" strike="noStrike" dirty="0">
                          <a:effectLst/>
                        </a:rPr>
                        <a:t>ぷん </a:t>
                      </a:r>
                      <a:r>
                        <a:rPr lang="en-US" altLang="ja-JP" sz="2000" u="none" strike="noStrike" dirty="0">
                          <a:effectLst/>
                        </a:rPr>
                        <a:t>(</a:t>
                      </a:r>
                      <a:r>
                        <a:rPr lang="en-US" sz="2000" u="none" strike="noStrike" dirty="0">
                          <a:effectLst/>
                        </a:rPr>
                        <a:t>one minute)</a:t>
                      </a:r>
                      <a:br>
                        <a:rPr lang="en-US" sz="2000" u="none" strike="noStrike" dirty="0">
                          <a:effectLst/>
                        </a:rPr>
                      </a:br>
                      <a:r>
                        <a:rPr lang="ja-JP" altLang="en-US" sz="20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いっ</a:t>
                      </a:r>
                      <a:r>
                        <a:rPr lang="ja-JP" altLang="en-US" sz="2000" u="none" strike="noStrike" dirty="0">
                          <a:effectLst/>
                        </a:rPr>
                        <a:t>さい </a:t>
                      </a:r>
                      <a:r>
                        <a:rPr lang="en-US" altLang="ja-JP" sz="2000" u="none" strike="noStrike" dirty="0">
                          <a:effectLst/>
                        </a:rPr>
                        <a:t>(</a:t>
                      </a:r>
                      <a:r>
                        <a:rPr lang="en-US" sz="2000" u="none" strike="noStrike" dirty="0">
                          <a:effectLst/>
                        </a:rPr>
                        <a:t>one year old)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068" marR="5068" marT="5068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5145"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u="none" strike="noStrike" dirty="0">
                          <a:effectLst/>
                        </a:rPr>
                        <a:t>2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068" marR="5068" marT="5068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2000" u="none" strike="noStrike" dirty="0">
                          <a:effectLst/>
                        </a:rPr>
                        <a:t>に</a:t>
                      </a:r>
                      <a:endParaRPr lang="ja-JP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068" marR="5068" marT="5068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2000" u="none" strike="noStrike" dirty="0">
                          <a:effectLst/>
                        </a:rPr>
                        <a:t>にい</a:t>
                      </a:r>
                      <a:endParaRPr lang="ja-JP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068" marR="5068" marT="5068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when read out separately, such as phone number.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068" marR="5068" marT="5068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4546"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u="none" strike="noStrike" dirty="0">
                          <a:effectLst/>
                        </a:rPr>
                        <a:t>3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068" marR="5068" marT="5068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2000" u="none" strike="noStrike" dirty="0">
                          <a:effectLst/>
                        </a:rPr>
                        <a:t>さん</a:t>
                      </a:r>
                      <a:endParaRPr lang="ja-JP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068" marR="5068" marT="5068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2000" u="none" strike="noStrike" dirty="0">
                          <a:effectLst/>
                        </a:rPr>
                        <a:t>さん</a:t>
                      </a:r>
                      <a:r>
                        <a:rPr lang="ja-JP" altLang="en-US" sz="20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ぷん</a:t>
                      </a:r>
                      <a:endParaRPr lang="en-US" altLang="ja-JP" sz="2000" b="0" i="0" u="none" strike="noStrike" dirty="0">
                        <a:solidFill>
                          <a:srgbClr val="FF0000"/>
                        </a:solidFill>
                        <a:effectLst/>
                        <a:latin typeface="Calibri"/>
                      </a:endParaRPr>
                    </a:p>
                  </a:txBody>
                  <a:tcPr marL="5068" marR="5068" marT="5068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The part that follows it may change shape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068" marR="5068" marT="5068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75371"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u="none" strike="noStrike" dirty="0">
                          <a:effectLst/>
                        </a:rPr>
                        <a:t>4</a:t>
                      </a:r>
                    </a:p>
                    <a:p>
                      <a:pPr algn="r" fontAlgn="b"/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  <a:p>
                      <a:pPr algn="r" fontAlgn="b"/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068" marR="5068" marT="5068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2000" u="none" strike="noStrike" dirty="0">
                          <a:effectLst/>
                        </a:rPr>
                        <a:t>よん</a:t>
                      </a:r>
                      <a:endParaRPr lang="en-US" altLang="ja-JP" sz="2000" u="none" strike="noStrike" dirty="0">
                        <a:effectLst/>
                      </a:endParaRPr>
                    </a:p>
                    <a:p>
                      <a:pPr algn="l" fontAlgn="b"/>
                      <a:endParaRPr lang="en-US" altLang="ja-JP" sz="2000" u="none" strike="noStrike" dirty="0">
                        <a:effectLst/>
                      </a:endParaRPr>
                    </a:p>
                    <a:p>
                      <a:pPr algn="l" fontAlgn="b"/>
                      <a:endParaRPr lang="ja-JP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068" marR="5068" marT="5068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2000" u="none" strike="noStrike" dirty="0">
                          <a:effectLst/>
                        </a:rPr>
                        <a:t>よ </a:t>
                      </a:r>
                      <a:br>
                        <a:rPr lang="ja-JP" altLang="en-US" sz="2000" u="none" strike="noStrike" dirty="0">
                          <a:effectLst/>
                        </a:rPr>
                      </a:br>
                      <a:r>
                        <a:rPr lang="ja-JP" altLang="en-US" sz="2000" u="none" strike="noStrike" dirty="0">
                          <a:effectLst/>
                        </a:rPr>
                        <a:t> </a:t>
                      </a:r>
                      <a:br>
                        <a:rPr lang="ja-JP" altLang="en-US" sz="2000" u="none" strike="noStrike" dirty="0">
                          <a:effectLst/>
                        </a:rPr>
                      </a:br>
                      <a:r>
                        <a:rPr lang="ja-JP" altLang="en-US" sz="2000" u="none" strike="noStrike" dirty="0">
                          <a:effectLst/>
                        </a:rPr>
                        <a:t>し </a:t>
                      </a:r>
                      <a:br>
                        <a:rPr lang="ja-JP" altLang="en-US" sz="2000" u="none" strike="noStrike" dirty="0">
                          <a:effectLst/>
                        </a:rPr>
                      </a:br>
                      <a:r>
                        <a:rPr lang="ja-JP" altLang="en-US" sz="2000" u="none" strike="noStrike" dirty="0">
                          <a:effectLst/>
                        </a:rPr>
                        <a:t>よん</a:t>
                      </a:r>
                      <a:r>
                        <a:rPr lang="ja-JP" altLang="en-US" sz="20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ぷん</a:t>
                      </a:r>
                      <a:endParaRPr lang="ja-JP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068" marR="5068" marT="5068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20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よ</a:t>
                      </a:r>
                      <a:r>
                        <a:rPr lang="ja-JP" altLang="en-US" sz="2000" u="none" strike="noStrike" dirty="0">
                          <a:effectLst/>
                        </a:rPr>
                        <a:t>ねんせい</a:t>
                      </a:r>
                      <a:r>
                        <a:rPr lang="en-US" altLang="ja-JP" sz="2000" u="none" strike="noStrike" dirty="0">
                          <a:effectLst/>
                        </a:rPr>
                        <a:t>(</a:t>
                      </a:r>
                      <a:r>
                        <a:rPr lang="en-US" sz="2000" u="none" strike="noStrike" dirty="0">
                          <a:effectLst/>
                        </a:rPr>
                        <a:t>fourth-year student)</a:t>
                      </a:r>
                      <a:br>
                        <a:rPr lang="en-US" sz="2000" u="none" strike="noStrike" dirty="0">
                          <a:effectLst/>
                        </a:rPr>
                      </a:br>
                      <a:r>
                        <a:rPr lang="ja-JP" altLang="en-US" sz="20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よ</a:t>
                      </a:r>
                      <a:r>
                        <a:rPr lang="ja-JP" altLang="en-US" sz="2000" u="none" strike="noStrike" dirty="0">
                          <a:effectLst/>
                        </a:rPr>
                        <a:t>じ</a:t>
                      </a:r>
                      <a:r>
                        <a:rPr lang="en-US" altLang="ja-JP" sz="2000" u="none" strike="noStrike" dirty="0">
                          <a:effectLst/>
                        </a:rPr>
                        <a:t>(</a:t>
                      </a:r>
                      <a:r>
                        <a:rPr lang="en-US" sz="2000" u="none" strike="noStrike" dirty="0">
                          <a:effectLst/>
                        </a:rPr>
                        <a:t>four o'clock) </a:t>
                      </a:r>
                      <a:br>
                        <a:rPr lang="en-US" sz="2000" u="none" strike="noStrike" dirty="0">
                          <a:effectLst/>
                        </a:rPr>
                      </a:br>
                      <a:r>
                        <a:rPr lang="ja-JP" altLang="en-US" sz="20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し</a:t>
                      </a:r>
                      <a:r>
                        <a:rPr lang="ja-JP" altLang="en-US" sz="2000" u="none" strike="noStrike" dirty="0">
                          <a:effectLst/>
                        </a:rPr>
                        <a:t>がつ</a:t>
                      </a:r>
                      <a:r>
                        <a:rPr lang="en-US" altLang="ja-JP" sz="2000" u="none" strike="noStrike" dirty="0">
                          <a:effectLst/>
                        </a:rPr>
                        <a:t>(</a:t>
                      </a:r>
                      <a:r>
                        <a:rPr lang="en-US" sz="2000" u="none" strike="noStrike" dirty="0">
                          <a:effectLst/>
                        </a:rPr>
                        <a:t>April)</a:t>
                      </a:r>
                      <a:br>
                        <a:rPr lang="en-US" sz="2000" u="none" strike="noStrike" dirty="0">
                          <a:effectLst/>
                        </a:rPr>
                      </a:br>
                      <a:r>
                        <a:rPr lang="en-US" sz="2000" u="none" strike="noStrike" dirty="0">
                          <a:effectLst/>
                        </a:rPr>
                        <a:t>The part that follows it may change shape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068" marR="5068" marT="5068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2803"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u="none" strike="noStrike" dirty="0">
                          <a:effectLst/>
                        </a:rPr>
                        <a:t>5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068" marR="5068" marT="5068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2000" u="none" strike="noStrike">
                          <a:effectLst/>
                        </a:rPr>
                        <a:t>ご</a:t>
                      </a:r>
                      <a:endParaRPr lang="ja-JP" alt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068" marR="5068" marT="5068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2000" u="none" strike="noStrike" dirty="0">
                          <a:effectLst/>
                        </a:rPr>
                        <a:t>ごう</a:t>
                      </a:r>
                      <a:endParaRPr lang="ja-JP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068" marR="5068" marT="5068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when read out separately, such as phone number.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068" marR="5068" marT="5068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152160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72067" y="1981200"/>
            <a:ext cx="7408333" cy="4144963"/>
          </a:xfrm>
        </p:spPr>
        <p:txBody>
          <a:bodyPr>
            <a:normAutofit/>
          </a:bodyPr>
          <a:lstStyle/>
          <a:p>
            <a:endParaRPr lang="en-US" b="1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b="1" dirty="0"/>
              <a:t>表現（ひょうげん）ノート</a:t>
            </a:r>
            <a:br>
              <a:rPr lang="en-US" altLang="ja-JP" b="1" dirty="0"/>
            </a:br>
            <a:r>
              <a:rPr lang="en-US" sz="2400" dirty="0"/>
              <a:t>Numbers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3685120"/>
              </p:ext>
            </p:extLst>
          </p:nvPr>
        </p:nvGraphicFramePr>
        <p:xfrm>
          <a:off x="304800" y="1524000"/>
          <a:ext cx="8610600" cy="434340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381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532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832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3594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7812">
                <a:tc>
                  <a:txBody>
                    <a:bodyPr/>
                    <a:lstStyle/>
                    <a:p>
                      <a:pPr algn="l" fontAlgn="b"/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068" marR="5068" marT="5068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1" u="none" strike="noStrike" dirty="0">
                          <a:effectLst/>
                        </a:rPr>
                        <a:t>Basic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068" marR="5068" marT="5068" marB="0" anchor="ctr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1" u="none" strike="noStrike" dirty="0">
                          <a:effectLst/>
                        </a:rPr>
                        <a:t>specials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068" marR="5068" marT="5068" marB="0" anchor="ctr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068" marR="5068" marT="5068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7812"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u="none" strike="noStrike" dirty="0">
                          <a:effectLst/>
                        </a:rPr>
                        <a:t>6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068" marR="5068" marT="5068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2000" u="none" strike="noStrike" dirty="0">
                          <a:effectLst/>
                        </a:rPr>
                        <a:t>ろく </a:t>
                      </a:r>
                      <a:endParaRPr lang="ja-JP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068" marR="5068" marT="5068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2000" u="none" strike="noStrike" dirty="0">
                          <a:effectLst/>
                        </a:rPr>
                        <a:t>ろっ </a:t>
                      </a:r>
                      <a:endParaRPr lang="ja-JP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068" marR="5068" marT="5068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20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ろっ</a:t>
                      </a:r>
                      <a:r>
                        <a:rPr lang="ja-JP" altLang="en-US" sz="2000" u="none" strike="noStrike" dirty="0">
                          <a:effectLst/>
                        </a:rPr>
                        <a:t>ぷん </a:t>
                      </a:r>
                      <a:r>
                        <a:rPr lang="en-US" altLang="ja-JP" sz="2000" u="none" strike="noStrike" dirty="0">
                          <a:effectLst/>
                        </a:rPr>
                        <a:t>(</a:t>
                      </a:r>
                      <a:r>
                        <a:rPr lang="en-US" sz="2000" u="none" strike="noStrike" dirty="0">
                          <a:effectLst/>
                        </a:rPr>
                        <a:t>six minutes)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068" marR="5068" marT="5068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89118"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u="none" strike="noStrike" dirty="0">
                          <a:effectLst/>
                        </a:rPr>
                        <a:t>7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068" marR="5068" marT="5068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2000" u="none" strike="noStrike" dirty="0">
                          <a:effectLst/>
                        </a:rPr>
                        <a:t>なな</a:t>
                      </a:r>
                      <a:endParaRPr lang="ja-JP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068" marR="5068" marT="5068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2000" u="none" strike="noStrike" dirty="0">
                          <a:effectLst/>
                        </a:rPr>
                        <a:t>しち</a:t>
                      </a:r>
                      <a:endParaRPr lang="ja-JP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068" marR="5068" marT="5068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20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しち</a:t>
                      </a:r>
                      <a:r>
                        <a:rPr lang="ja-JP" altLang="en-US" sz="2000" u="none" strike="noStrike" dirty="0">
                          <a:effectLst/>
                        </a:rPr>
                        <a:t>じ</a:t>
                      </a:r>
                      <a:r>
                        <a:rPr lang="en-US" altLang="ja-JP" sz="2000" u="none" strike="noStrike" dirty="0">
                          <a:effectLst/>
                        </a:rPr>
                        <a:t>(</a:t>
                      </a:r>
                      <a:r>
                        <a:rPr lang="en-US" sz="2000" u="none" strike="noStrike" dirty="0">
                          <a:effectLst/>
                        </a:rPr>
                        <a:t>seven o'clock)</a:t>
                      </a:r>
                      <a:br>
                        <a:rPr lang="en-US" sz="2000" u="none" strike="noStrike" dirty="0">
                          <a:effectLst/>
                        </a:rPr>
                      </a:b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068" marR="5068" marT="5068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89118"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u="none" strike="noStrike" dirty="0">
                          <a:effectLst/>
                        </a:rPr>
                        <a:t>8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068" marR="5068" marT="5068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2000" u="none" strike="noStrike" dirty="0">
                          <a:effectLst/>
                        </a:rPr>
                        <a:t>はち</a:t>
                      </a:r>
                      <a:endParaRPr lang="ja-JP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068" marR="5068" marT="5068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2000" u="none" strike="noStrike" dirty="0">
                          <a:effectLst/>
                        </a:rPr>
                        <a:t>はっ</a:t>
                      </a:r>
                      <a:endParaRPr lang="ja-JP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068" marR="5068" marT="5068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20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はっ</a:t>
                      </a:r>
                      <a:r>
                        <a:rPr lang="ja-JP" altLang="en-US" sz="2000" u="none" strike="noStrike" dirty="0">
                          <a:effectLst/>
                        </a:rPr>
                        <a:t>ぷん</a:t>
                      </a:r>
                      <a:r>
                        <a:rPr lang="en-US" altLang="ja-JP" sz="2000" u="none" strike="noStrike" dirty="0">
                          <a:effectLst/>
                        </a:rPr>
                        <a:t>(</a:t>
                      </a:r>
                      <a:r>
                        <a:rPr lang="en-US" sz="2000" u="none" strike="noStrike" dirty="0">
                          <a:effectLst/>
                        </a:rPr>
                        <a:t>eight minutes)</a:t>
                      </a:r>
                      <a:br>
                        <a:rPr lang="en-US" sz="2000" u="none" strike="noStrike" dirty="0">
                          <a:effectLst/>
                        </a:rPr>
                      </a:br>
                      <a:r>
                        <a:rPr lang="ja-JP" altLang="en-US" sz="20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はっ</a:t>
                      </a:r>
                      <a:r>
                        <a:rPr lang="ja-JP" altLang="en-US" sz="2000" u="none" strike="noStrike" dirty="0">
                          <a:effectLst/>
                        </a:rPr>
                        <a:t>さい</a:t>
                      </a:r>
                      <a:r>
                        <a:rPr lang="en-US" altLang="ja-JP" sz="2000" u="none" strike="noStrike" dirty="0">
                          <a:effectLst/>
                        </a:rPr>
                        <a:t>(</a:t>
                      </a:r>
                      <a:r>
                        <a:rPr lang="en-US" sz="2000" u="none" strike="noStrike" dirty="0">
                          <a:effectLst/>
                        </a:rPr>
                        <a:t>eight years old)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068" marR="5068" marT="5068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7812"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u="none" strike="noStrike">
                          <a:effectLst/>
                        </a:rPr>
                        <a:t>9</a:t>
                      </a:r>
                      <a:endParaRPr lang="en-US" sz="20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068" marR="5068" marT="5068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2000" u="none" strike="noStrike" dirty="0">
                          <a:effectLst/>
                        </a:rPr>
                        <a:t>きゅう</a:t>
                      </a:r>
                      <a:endParaRPr lang="ja-JP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068" marR="5068" marT="5068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2000" u="none" strike="noStrike" dirty="0">
                          <a:effectLst/>
                        </a:rPr>
                        <a:t>く </a:t>
                      </a:r>
                      <a:endParaRPr lang="ja-JP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068" marR="5068" marT="5068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20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く</a:t>
                      </a:r>
                      <a:r>
                        <a:rPr lang="ja-JP" altLang="en-US" sz="2000" u="none" strike="noStrike" dirty="0">
                          <a:effectLst/>
                        </a:rPr>
                        <a:t>じ</a:t>
                      </a:r>
                      <a:r>
                        <a:rPr lang="en-US" altLang="ja-JP" sz="2000" u="none" strike="noStrike" dirty="0">
                          <a:effectLst/>
                        </a:rPr>
                        <a:t>(</a:t>
                      </a:r>
                      <a:r>
                        <a:rPr lang="en-US" sz="2000" u="none" strike="noStrike" dirty="0">
                          <a:effectLst/>
                        </a:rPr>
                        <a:t>nine o'clock) 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068" marR="5068" marT="5068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71729"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u="none" strike="noStrike" dirty="0">
                          <a:effectLst/>
                        </a:rPr>
                        <a:t>10</a:t>
                      </a:r>
                    </a:p>
                    <a:p>
                      <a:pPr algn="r" fontAlgn="b"/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  <a:p>
                      <a:pPr algn="r" fontAlgn="b"/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068" marR="5068" marT="5068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2000" u="none" strike="noStrike" dirty="0">
                          <a:effectLst/>
                        </a:rPr>
                        <a:t>じゅう</a:t>
                      </a:r>
                      <a:endParaRPr lang="en-US" altLang="ja-JP" sz="2000" u="none" strike="noStrike" dirty="0">
                        <a:effectLst/>
                      </a:endParaRPr>
                    </a:p>
                    <a:p>
                      <a:pPr algn="l" fontAlgn="b"/>
                      <a:endParaRPr lang="en-US" altLang="ja-JP" sz="2000" u="none" strike="noStrike" dirty="0">
                        <a:effectLst/>
                      </a:endParaRPr>
                    </a:p>
                    <a:p>
                      <a:pPr algn="l" fontAlgn="b"/>
                      <a:r>
                        <a:rPr lang="ja-JP" altLang="en-US" sz="2000" u="none" strike="noStrike" dirty="0">
                          <a:effectLst/>
                        </a:rPr>
                        <a:t> </a:t>
                      </a:r>
                      <a:endParaRPr lang="ja-JP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068" marR="5068" marT="5068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2000" u="none" strike="noStrike" dirty="0">
                          <a:effectLst/>
                        </a:rPr>
                        <a:t>じゅっ </a:t>
                      </a:r>
                      <a:br>
                        <a:rPr lang="ja-JP" altLang="en-US" sz="2000" u="none" strike="noStrike" dirty="0">
                          <a:effectLst/>
                        </a:rPr>
                      </a:br>
                      <a:br>
                        <a:rPr lang="ja-JP" altLang="en-US" sz="2000" u="none" strike="noStrike" dirty="0">
                          <a:effectLst/>
                        </a:rPr>
                      </a:br>
                      <a:r>
                        <a:rPr lang="ja-JP" altLang="en-US" sz="2000" u="none" strike="noStrike" dirty="0">
                          <a:effectLst/>
                        </a:rPr>
                        <a:t>じっ  </a:t>
                      </a:r>
                      <a:br>
                        <a:rPr lang="ja-JP" altLang="en-US" sz="2000" u="none" strike="noStrike" dirty="0">
                          <a:effectLst/>
                        </a:rPr>
                      </a:br>
                      <a:endParaRPr lang="ja-JP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068" marR="5068" marT="5068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20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じゅっ</a:t>
                      </a:r>
                      <a:r>
                        <a:rPr lang="ja-JP" altLang="en-US" sz="2000" u="none" strike="noStrike" dirty="0">
                          <a:effectLst/>
                        </a:rPr>
                        <a:t>ぷん</a:t>
                      </a:r>
                      <a:r>
                        <a:rPr lang="en-US" altLang="ja-JP" sz="2000" u="none" strike="noStrike" dirty="0">
                          <a:effectLst/>
                        </a:rPr>
                        <a:t>(</a:t>
                      </a:r>
                      <a:r>
                        <a:rPr lang="en-US" sz="2000" u="none" strike="noStrike" dirty="0">
                          <a:effectLst/>
                        </a:rPr>
                        <a:t>ten minutes)</a:t>
                      </a:r>
                      <a:br>
                        <a:rPr lang="en-US" sz="2000" u="none" strike="noStrike" dirty="0">
                          <a:effectLst/>
                        </a:rPr>
                      </a:br>
                      <a:r>
                        <a:rPr lang="ja-JP" altLang="en-US" sz="20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じゅっ</a:t>
                      </a:r>
                      <a:r>
                        <a:rPr lang="ja-JP" altLang="en-US" sz="2000" u="none" strike="noStrike" dirty="0">
                          <a:effectLst/>
                        </a:rPr>
                        <a:t>さい</a:t>
                      </a:r>
                      <a:r>
                        <a:rPr lang="en-US" altLang="ja-JP" sz="2000" u="none" strike="noStrike" dirty="0">
                          <a:effectLst/>
                        </a:rPr>
                        <a:t>(</a:t>
                      </a:r>
                      <a:r>
                        <a:rPr lang="en-US" sz="2000" u="none" strike="noStrike" dirty="0">
                          <a:effectLst/>
                        </a:rPr>
                        <a:t>ten years old)</a:t>
                      </a:r>
                      <a:br>
                        <a:rPr lang="en-US" sz="2000" u="none" strike="noStrike" dirty="0">
                          <a:effectLst/>
                        </a:rPr>
                      </a:br>
                      <a:r>
                        <a:rPr lang="ja-JP" altLang="en-US" sz="20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じっ</a:t>
                      </a:r>
                      <a:r>
                        <a:rPr lang="ja-JP" altLang="en-US" sz="2000" u="none" strike="noStrike" dirty="0">
                          <a:effectLst/>
                        </a:rPr>
                        <a:t>ぷん</a:t>
                      </a:r>
                      <a:r>
                        <a:rPr lang="en-US" altLang="ja-JP" sz="2000" u="none" strike="noStrike" dirty="0">
                          <a:effectLst/>
                        </a:rPr>
                        <a:t>(</a:t>
                      </a:r>
                      <a:r>
                        <a:rPr lang="en-US" sz="2000" u="none" strike="noStrike" dirty="0">
                          <a:effectLst/>
                        </a:rPr>
                        <a:t>ten minutes)</a:t>
                      </a:r>
                      <a:br>
                        <a:rPr lang="en-US" sz="2000" u="none" strike="noStrike" dirty="0">
                          <a:effectLst/>
                        </a:rPr>
                      </a:br>
                      <a:r>
                        <a:rPr lang="ja-JP" altLang="en-US" sz="20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じっ</a:t>
                      </a:r>
                      <a:r>
                        <a:rPr lang="ja-JP" altLang="en-US" sz="2000" u="none" strike="noStrike" dirty="0">
                          <a:effectLst/>
                        </a:rPr>
                        <a:t>さい</a:t>
                      </a:r>
                      <a:r>
                        <a:rPr lang="en-US" altLang="ja-JP" sz="2000" u="none" strike="noStrike" dirty="0">
                          <a:effectLst/>
                        </a:rPr>
                        <a:t>(</a:t>
                      </a:r>
                      <a:r>
                        <a:rPr lang="en-US" sz="2000" u="none" strike="noStrike" dirty="0">
                          <a:effectLst/>
                        </a:rPr>
                        <a:t>ten years old)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068" marR="5068" marT="5068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467153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72067" y="1752601"/>
            <a:ext cx="7408333" cy="2480102"/>
          </a:xfrm>
          <a:ln>
            <a:solidFill>
              <a:srgbClr val="FFC000"/>
            </a:solidFill>
          </a:ln>
        </p:spPr>
        <p:txBody>
          <a:bodyPr/>
          <a:lstStyle/>
          <a:p>
            <a:r>
              <a:rPr lang="ja-JP" altLang="en-US" dirty="0"/>
              <a:t>わたし</a:t>
            </a:r>
            <a:r>
              <a:rPr lang="ja-JP" altLang="en-US" dirty="0">
                <a:solidFill>
                  <a:srgbClr val="FF0000"/>
                </a:solidFill>
              </a:rPr>
              <a:t>は</a:t>
            </a:r>
            <a:r>
              <a:rPr lang="ja-JP" altLang="en-US" dirty="0"/>
              <a:t>　スー・キム</a:t>
            </a:r>
            <a:r>
              <a:rPr lang="ja-JP" altLang="en-US" dirty="0">
                <a:solidFill>
                  <a:srgbClr val="FF0000"/>
                </a:solidFill>
              </a:rPr>
              <a:t>です</a:t>
            </a:r>
            <a:r>
              <a:rPr lang="ja-JP" altLang="en-US" dirty="0"/>
              <a:t>。 </a:t>
            </a:r>
            <a:r>
              <a:rPr lang="en-US" altLang="ja-JP" dirty="0"/>
              <a:t>I am Sue Kim.</a:t>
            </a:r>
          </a:p>
          <a:p>
            <a:r>
              <a:rPr lang="ja-JP" altLang="en-US" dirty="0"/>
              <a:t>やましたさん</a:t>
            </a:r>
            <a:r>
              <a:rPr lang="ja-JP" altLang="en-US" dirty="0">
                <a:solidFill>
                  <a:srgbClr val="FF0000"/>
                </a:solidFill>
              </a:rPr>
              <a:t>は</a:t>
            </a:r>
            <a:r>
              <a:rPr lang="ja-JP" altLang="en-US" dirty="0"/>
              <a:t>  せんせい</a:t>
            </a:r>
            <a:r>
              <a:rPr lang="ja-JP" altLang="en-US" dirty="0">
                <a:solidFill>
                  <a:srgbClr val="FF0000"/>
                </a:solidFill>
              </a:rPr>
              <a:t>です</a:t>
            </a:r>
            <a:r>
              <a:rPr lang="ja-JP" altLang="en-US" dirty="0"/>
              <a:t>。 </a:t>
            </a:r>
            <a:r>
              <a:rPr lang="en-US" dirty="0"/>
              <a:t>Mr. Yamashita is a teacher.</a:t>
            </a:r>
          </a:p>
          <a:p>
            <a:r>
              <a:rPr lang="ja-JP" altLang="en-US" dirty="0"/>
              <a:t>メアリーさん</a:t>
            </a:r>
            <a:r>
              <a:rPr lang="ja-JP" altLang="en-US" dirty="0">
                <a:solidFill>
                  <a:srgbClr val="FF0000"/>
                </a:solidFill>
              </a:rPr>
              <a:t>は</a:t>
            </a:r>
            <a:r>
              <a:rPr lang="ja-JP" altLang="en-US" dirty="0"/>
              <a:t>  アメリカじん</a:t>
            </a:r>
            <a:r>
              <a:rPr lang="ja-JP" altLang="en-US" dirty="0">
                <a:solidFill>
                  <a:srgbClr val="FF0000"/>
                </a:solidFill>
              </a:rPr>
              <a:t>です</a:t>
            </a:r>
            <a:r>
              <a:rPr lang="ja-JP" altLang="en-US" dirty="0"/>
              <a:t>。 </a:t>
            </a:r>
            <a:r>
              <a:rPr lang="en-US" dirty="0"/>
              <a:t>Mary is an American.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b="1" dirty="0"/>
              <a:t>1 X</a:t>
            </a:r>
            <a:r>
              <a:rPr lang="ja-JP" altLang="en-US" b="1" dirty="0"/>
              <a:t>は</a:t>
            </a:r>
            <a:r>
              <a:rPr lang="en-US" altLang="ja-JP" b="1" dirty="0"/>
              <a:t>Y</a:t>
            </a:r>
            <a:r>
              <a:rPr lang="ja-JP" altLang="en-US" b="1" dirty="0"/>
              <a:t>です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057400" y="5181600"/>
            <a:ext cx="432276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lvl="0" indent="-274320">
              <a:spcBef>
                <a:spcPct val="20000"/>
              </a:spcBef>
              <a:buClr>
                <a:srgbClr val="31B6FD"/>
              </a:buClr>
              <a:buSzPct val="100000"/>
              <a:buFont typeface="Symbol" pitchFamily="18" charset="2"/>
              <a:buChar char=""/>
            </a:pPr>
            <a:r>
              <a:rPr lang="en-US" sz="2400" dirty="0">
                <a:solidFill>
                  <a:srgbClr val="073E87"/>
                </a:solidFill>
              </a:rPr>
              <a:t>______</a:t>
            </a:r>
            <a:r>
              <a:rPr lang="ja-JP" altLang="en-US" sz="2400" dirty="0">
                <a:solidFill>
                  <a:srgbClr val="FF0000"/>
                </a:solidFill>
              </a:rPr>
              <a:t>は</a:t>
            </a:r>
            <a:r>
              <a:rPr lang="en-US" altLang="ja-JP" sz="2400" dirty="0">
                <a:solidFill>
                  <a:srgbClr val="FF0000"/>
                </a:solidFill>
              </a:rPr>
              <a:t>(</a:t>
            </a:r>
            <a:r>
              <a:rPr lang="en-US" altLang="ja-JP" sz="2400" dirty="0" err="1">
                <a:solidFill>
                  <a:srgbClr val="FF0000"/>
                </a:solidFill>
              </a:rPr>
              <a:t>wa</a:t>
            </a:r>
            <a:r>
              <a:rPr lang="en-US" altLang="ja-JP" sz="2400" dirty="0">
                <a:solidFill>
                  <a:srgbClr val="FF0000"/>
                </a:solidFill>
              </a:rPr>
              <a:t>)</a:t>
            </a:r>
            <a:r>
              <a:rPr lang="en-US" altLang="ja-JP" sz="2400" dirty="0">
                <a:solidFill>
                  <a:srgbClr val="073E87"/>
                </a:solidFill>
              </a:rPr>
              <a:t>_____</a:t>
            </a:r>
            <a:r>
              <a:rPr lang="ja-JP" altLang="en-US" sz="2400" dirty="0">
                <a:solidFill>
                  <a:srgbClr val="FF0000"/>
                </a:solidFill>
              </a:rPr>
              <a:t>です</a:t>
            </a:r>
            <a:r>
              <a:rPr lang="ja-JP" altLang="en-US" sz="2400" dirty="0">
                <a:solidFill>
                  <a:srgbClr val="073E87"/>
                </a:solidFill>
              </a:rPr>
              <a:t>。</a:t>
            </a:r>
            <a:endParaRPr lang="en-US" sz="2400" dirty="0">
              <a:solidFill>
                <a:srgbClr val="073E87"/>
              </a:solidFill>
            </a:endParaRPr>
          </a:p>
        </p:txBody>
      </p:sp>
      <p:sp>
        <p:nvSpPr>
          <p:cNvPr id="5" name="Down Arrow 4"/>
          <p:cNvSpPr/>
          <p:nvPr/>
        </p:nvSpPr>
        <p:spPr>
          <a:xfrm>
            <a:off x="3657600" y="4343400"/>
            <a:ext cx="381000" cy="8382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4083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read numbers (1-100)</a:t>
            </a:r>
          </a:p>
        </p:txBody>
      </p:sp>
      <p:sp>
        <p:nvSpPr>
          <p:cNvPr id="5" name="Rectangle 4"/>
          <p:cNvSpPr/>
          <p:nvPr/>
        </p:nvSpPr>
        <p:spPr>
          <a:xfrm>
            <a:off x="3429000" y="5869633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Pattern: add </a:t>
            </a:r>
            <a:r>
              <a:rPr lang="ja-JP" altLang="en-US" sz="2400" b="1" dirty="0">
                <a:solidFill>
                  <a:srgbClr val="FF0000"/>
                </a:solidFill>
              </a:rPr>
              <a:t>じゅう</a:t>
            </a:r>
            <a:r>
              <a:rPr lang="en-US" sz="2400" b="1" dirty="0">
                <a:solidFill>
                  <a:srgbClr val="FF0000"/>
                </a:solidFill>
              </a:rPr>
              <a:t> </a:t>
            </a:r>
            <a:r>
              <a:rPr lang="en-US" sz="2400" b="1" dirty="0"/>
              <a:t>in the front.</a:t>
            </a: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261878"/>
              </p:ext>
            </p:extLst>
          </p:nvPr>
        </p:nvGraphicFramePr>
        <p:xfrm>
          <a:off x="533400" y="1828800"/>
          <a:ext cx="7924799" cy="3794760"/>
        </p:xfrm>
        <a:graphic>
          <a:graphicData uri="http://schemas.openxmlformats.org/drawingml/2006/table">
            <a:tbl>
              <a:tblPr>
                <a:effectLst>
                  <a:outerShdw blurRad="50800" dist="50800" dir="5400000" algn="ctr" rotWithShape="0">
                    <a:srgbClr val="000000">
                      <a:alpha val="33000"/>
                    </a:srgbClr>
                  </a:outerShdw>
                </a:effectLst>
                <a:tableStyleId>{5C22544A-7EE6-4342-B048-85BDC9FD1C3A}</a:tableStyleId>
              </a:tblPr>
              <a:tblGrid>
                <a:gridCol w="10806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461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806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1737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02911"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u="none" strike="noStrike" dirty="0">
                          <a:effectLst/>
                        </a:rPr>
                        <a:t>0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2800" u="none" strike="noStrike" dirty="0">
                          <a:effectLst/>
                        </a:rPr>
                        <a:t>ゼロ・れい</a:t>
                      </a:r>
                      <a:endParaRPr lang="ja-JP" alt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u="none" strike="noStrike">
                          <a:effectLst/>
                        </a:rPr>
                        <a:t>10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24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じゅう</a:t>
                      </a:r>
                      <a:endParaRPr lang="ja-JP" altLang="en-US" sz="2400" b="0" i="0" u="none" strike="noStrike" dirty="0">
                        <a:solidFill>
                          <a:srgbClr val="FF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9610"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u="none" strike="noStrike">
                          <a:effectLst/>
                        </a:rPr>
                        <a:t>1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2400" u="none" strike="noStrike" dirty="0">
                          <a:effectLst/>
                        </a:rPr>
                        <a:t>いち</a:t>
                      </a:r>
                      <a:endParaRPr lang="ja-JP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u="none" strike="noStrike" dirty="0">
                          <a:effectLst/>
                        </a:rPr>
                        <a:t>11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24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じゅう</a:t>
                      </a:r>
                      <a:r>
                        <a:rPr lang="ja-JP" altLang="en-US" sz="2400" u="none" strike="noStrike" dirty="0">
                          <a:effectLst/>
                        </a:rPr>
                        <a:t>いち</a:t>
                      </a:r>
                      <a:endParaRPr lang="ja-JP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9610"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u="none" strike="noStrike">
                          <a:effectLst/>
                        </a:rPr>
                        <a:t>2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2400" u="none" strike="noStrike" dirty="0">
                          <a:effectLst/>
                        </a:rPr>
                        <a:t>に</a:t>
                      </a:r>
                      <a:endParaRPr lang="ja-JP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u="none" strike="noStrike" dirty="0">
                          <a:effectLst/>
                        </a:rPr>
                        <a:t>12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24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じゅう</a:t>
                      </a:r>
                      <a:r>
                        <a:rPr lang="ja-JP" altLang="en-US" sz="2400" u="none" strike="noStrike" dirty="0">
                          <a:effectLst/>
                        </a:rPr>
                        <a:t>に</a:t>
                      </a:r>
                      <a:endParaRPr lang="ja-JP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9610"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u="none" strike="noStrike">
                          <a:effectLst/>
                        </a:rPr>
                        <a:t>3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2400" u="none" strike="noStrike" dirty="0">
                          <a:effectLst/>
                        </a:rPr>
                        <a:t>さん</a:t>
                      </a:r>
                      <a:endParaRPr lang="ja-JP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u="none" strike="noStrike" dirty="0">
                          <a:effectLst/>
                        </a:rPr>
                        <a:t>13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24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じゅう</a:t>
                      </a:r>
                      <a:r>
                        <a:rPr lang="ja-JP" altLang="en-US" sz="2400" u="none" strike="noStrike" dirty="0">
                          <a:effectLst/>
                        </a:rPr>
                        <a:t>さん</a:t>
                      </a:r>
                      <a:endParaRPr lang="ja-JP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9610"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u="none" strike="noStrike" dirty="0">
                          <a:effectLst/>
                        </a:rPr>
                        <a:t>4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2400" u="none" strike="noStrike">
                          <a:effectLst/>
                        </a:rPr>
                        <a:t>し・よん・よ</a:t>
                      </a:r>
                      <a:endParaRPr lang="ja-JP" alt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u="none" strike="noStrike" dirty="0">
                          <a:effectLst/>
                        </a:rPr>
                        <a:t>14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24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じゅう</a:t>
                      </a:r>
                      <a:r>
                        <a:rPr lang="ja-JP" altLang="en-US" sz="2400" u="none" strike="noStrike" dirty="0">
                          <a:effectLst/>
                        </a:rPr>
                        <a:t>よん・</a:t>
                      </a:r>
                      <a:r>
                        <a:rPr lang="ja-JP" altLang="en-US" sz="24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じゅう</a:t>
                      </a:r>
                      <a:r>
                        <a:rPr lang="ja-JP" altLang="en-US" sz="2400" u="none" strike="noStrike" dirty="0">
                          <a:effectLst/>
                        </a:rPr>
                        <a:t>し</a:t>
                      </a:r>
                      <a:endParaRPr lang="ja-JP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9610"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u="none" strike="noStrike">
                          <a:effectLst/>
                        </a:rPr>
                        <a:t>5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2400" u="none" strike="noStrike">
                          <a:effectLst/>
                        </a:rPr>
                        <a:t>ご</a:t>
                      </a:r>
                      <a:endParaRPr lang="ja-JP" alt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u="none" strike="noStrike">
                          <a:effectLst/>
                        </a:rPr>
                        <a:t>15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24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じゅう</a:t>
                      </a:r>
                      <a:r>
                        <a:rPr lang="ja-JP" altLang="en-US" sz="2400" u="none" strike="noStrike" dirty="0">
                          <a:effectLst/>
                        </a:rPr>
                        <a:t>ご</a:t>
                      </a:r>
                      <a:endParaRPr lang="ja-JP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9610"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u="none" strike="noStrike">
                          <a:effectLst/>
                        </a:rPr>
                        <a:t>6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2400" u="none" strike="noStrike">
                          <a:effectLst/>
                        </a:rPr>
                        <a:t>ろく</a:t>
                      </a:r>
                      <a:endParaRPr lang="ja-JP" alt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u="none" strike="noStrike">
                          <a:effectLst/>
                        </a:rPr>
                        <a:t>16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24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じゅう</a:t>
                      </a:r>
                      <a:r>
                        <a:rPr lang="ja-JP" altLang="en-US" sz="2400" u="none" strike="noStrike" dirty="0">
                          <a:effectLst/>
                        </a:rPr>
                        <a:t>ろく</a:t>
                      </a:r>
                      <a:endParaRPr lang="ja-JP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9610"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u="none" strike="noStrike">
                          <a:effectLst/>
                        </a:rPr>
                        <a:t>7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2400" u="none" strike="noStrike">
                          <a:effectLst/>
                        </a:rPr>
                        <a:t>しち・なな</a:t>
                      </a:r>
                      <a:endParaRPr lang="ja-JP" alt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u="none" strike="noStrike">
                          <a:effectLst/>
                        </a:rPr>
                        <a:t>17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24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じゅう</a:t>
                      </a:r>
                      <a:r>
                        <a:rPr lang="ja-JP" altLang="en-US" sz="2400" u="none" strike="noStrike" dirty="0">
                          <a:effectLst/>
                        </a:rPr>
                        <a:t>なな・</a:t>
                      </a:r>
                      <a:r>
                        <a:rPr lang="ja-JP" altLang="en-US" sz="24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じゅう</a:t>
                      </a:r>
                      <a:r>
                        <a:rPr lang="ja-JP" altLang="en-US" sz="2400" u="none" strike="noStrike" dirty="0">
                          <a:effectLst/>
                        </a:rPr>
                        <a:t>しち</a:t>
                      </a:r>
                      <a:endParaRPr lang="ja-JP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9610"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u="none" strike="noStrike">
                          <a:effectLst/>
                        </a:rPr>
                        <a:t>8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2400" u="none" strike="noStrike">
                          <a:effectLst/>
                        </a:rPr>
                        <a:t>はち</a:t>
                      </a:r>
                      <a:endParaRPr lang="ja-JP" alt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u="none" strike="noStrike">
                          <a:effectLst/>
                        </a:rPr>
                        <a:t>18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24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じゅう</a:t>
                      </a:r>
                      <a:r>
                        <a:rPr lang="ja-JP" altLang="en-US" sz="2400" u="none" strike="noStrike" dirty="0">
                          <a:effectLst/>
                        </a:rPr>
                        <a:t>はち</a:t>
                      </a:r>
                      <a:endParaRPr lang="ja-JP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79610"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u="none" strike="noStrike">
                          <a:effectLst/>
                        </a:rPr>
                        <a:t>9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2400" u="none" strike="noStrike">
                          <a:effectLst/>
                        </a:rPr>
                        <a:t>きゅう・く</a:t>
                      </a:r>
                      <a:endParaRPr lang="ja-JP" alt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u="none" strike="noStrike">
                          <a:effectLst/>
                        </a:rPr>
                        <a:t>19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24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じゅう</a:t>
                      </a:r>
                      <a:r>
                        <a:rPr lang="ja-JP" altLang="en-US" sz="2400" u="none" strike="noStrike" dirty="0">
                          <a:effectLst/>
                        </a:rPr>
                        <a:t>きゅう・</a:t>
                      </a:r>
                      <a:r>
                        <a:rPr lang="ja-JP" altLang="en-US" sz="24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じゅう</a:t>
                      </a:r>
                      <a:r>
                        <a:rPr lang="ja-JP" altLang="en-US" sz="2400" u="none" strike="noStrike" dirty="0">
                          <a:effectLst/>
                        </a:rPr>
                        <a:t>く</a:t>
                      </a:r>
                      <a:endParaRPr lang="ja-JP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222929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read numbers (1-100)</a:t>
            </a:r>
          </a:p>
        </p:txBody>
      </p:sp>
      <p:sp>
        <p:nvSpPr>
          <p:cNvPr id="5" name="Rectangle 4"/>
          <p:cNvSpPr/>
          <p:nvPr/>
        </p:nvSpPr>
        <p:spPr>
          <a:xfrm>
            <a:off x="4419600" y="5088494"/>
            <a:ext cx="4572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Pattern: add </a:t>
            </a:r>
            <a:r>
              <a:rPr lang="ja-JP" altLang="en-US" sz="2400" b="1" dirty="0">
                <a:solidFill>
                  <a:srgbClr val="FF0000"/>
                </a:solidFill>
              </a:rPr>
              <a:t>にじゅう</a:t>
            </a:r>
            <a:r>
              <a:rPr lang="en-US" sz="2400" b="1" dirty="0">
                <a:solidFill>
                  <a:srgbClr val="FF0000"/>
                </a:solidFill>
              </a:rPr>
              <a:t> </a:t>
            </a:r>
            <a:r>
              <a:rPr lang="en-US" sz="2400" b="1" dirty="0"/>
              <a:t>in the front.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95197477"/>
              </p:ext>
            </p:extLst>
          </p:nvPr>
        </p:nvGraphicFramePr>
        <p:xfrm>
          <a:off x="76200" y="1295400"/>
          <a:ext cx="8915400" cy="352181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274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449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56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8373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093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18417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92308"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 dirty="0">
                          <a:effectLst/>
                        </a:rPr>
                        <a:t>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2000" u="none" strike="noStrike" dirty="0">
                          <a:effectLst/>
                        </a:rPr>
                        <a:t>ゼロ・れい</a:t>
                      </a:r>
                      <a:endParaRPr lang="ja-JP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10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1800" u="none" strike="noStrike">
                          <a:effectLst/>
                        </a:rPr>
                        <a:t>じゅう</a:t>
                      </a:r>
                      <a:endParaRPr lang="ja-JP" alt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20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18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にじゅう</a:t>
                      </a:r>
                      <a:endParaRPr lang="ja-JP" altLang="en-US" sz="1800" b="0" i="0" u="none" strike="noStrike" dirty="0">
                        <a:solidFill>
                          <a:srgbClr val="FF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9823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1800" u="none" strike="noStrike" dirty="0">
                          <a:effectLst/>
                        </a:rPr>
                        <a:t>いち</a:t>
                      </a:r>
                      <a:endParaRPr lang="ja-JP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11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1800" u="none" strike="noStrike">
                          <a:effectLst/>
                        </a:rPr>
                        <a:t>じゅういち</a:t>
                      </a:r>
                      <a:endParaRPr lang="ja-JP" alt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21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18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にじゅう</a:t>
                      </a:r>
                      <a:r>
                        <a:rPr lang="ja-JP" altLang="en-US" sz="1800" u="none" strike="noStrike" dirty="0">
                          <a:effectLst/>
                        </a:rPr>
                        <a:t>いち</a:t>
                      </a:r>
                      <a:endParaRPr lang="ja-JP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9823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1800" u="none" strike="noStrike" dirty="0">
                          <a:effectLst/>
                        </a:rPr>
                        <a:t>に</a:t>
                      </a:r>
                      <a:endParaRPr lang="ja-JP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12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1800" u="none" strike="noStrike" dirty="0">
                          <a:effectLst/>
                        </a:rPr>
                        <a:t>じゅうに</a:t>
                      </a:r>
                      <a:endParaRPr lang="ja-JP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22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18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にじゅう</a:t>
                      </a:r>
                      <a:r>
                        <a:rPr lang="ja-JP" altLang="en-US" sz="1800" u="none" strike="noStrike" dirty="0">
                          <a:effectLst/>
                        </a:rPr>
                        <a:t>に</a:t>
                      </a:r>
                      <a:endParaRPr lang="ja-JP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9823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1800" u="none" strike="noStrike">
                          <a:effectLst/>
                        </a:rPr>
                        <a:t>さん</a:t>
                      </a:r>
                      <a:endParaRPr lang="ja-JP" alt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13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1800" u="none" strike="noStrike" dirty="0">
                          <a:effectLst/>
                        </a:rPr>
                        <a:t>じゅうさん</a:t>
                      </a:r>
                      <a:endParaRPr lang="ja-JP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23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18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にじゅう</a:t>
                      </a:r>
                      <a:r>
                        <a:rPr lang="ja-JP" altLang="en-US" sz="1800" u="none" strike="noStrike" dirty="0">
                          <a:effectLst/>
                        </a:rPr>
                        <a:t>さん</a:t>
                      </a:r>
                      <a:endParaRPr lang="ja-JP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5918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4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1800" u="none" strike="noStrike">
                          <a:effectLst/>
                        </a:rPr>
                        <a:t>し・よん・よ</a:t>
                      </a:r>
                      <a:endParaRPr lang="ja-JP" alt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14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1800" u="none" strike="noStrike" dirty="0">
                          <a:effectLst/>
                        </a:rPr>
                        <a:t>じゅうよん・じゅうし</a:t>
                      </a:r>
                      <a:endParaRPr lang="ja-JP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24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18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にじゅう</a:t>
                      </a:r>
                      <a:r>
                        <a:rPr lang="ja-JP" altLang="en-US" sz="1800" u="none" strike="noStrike" dirty="0">
                          <a:effectLst/>
                        </a:rPr>
                        <a:t>よん・</a:t>
                      </a:r>
                      <a:r>
                        <a:rPr lang="ja-JP" altLang="en-US" sz="18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にじゅう</a:t>
                      </a:r>
                      <a:r>
                        <a:rPr lang="ja-JP" altLang="en-US" sz="1800" u="none" strike="noStrike" dirty="0">
                          <a:effectLst/>
                        </a:rPr>
                        <a:t>し</a:t>
                      </a:r>
                      <a:endParaRPr lang="ja-JP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9823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5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1800" u="none" strike="noStrike">
                          <a:effectLst/>
                        </a:rPr>
                        <a:t>ご</a:t>
                      </a:r>
                      <a:endParaRPr lang="ja-JP" alt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15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1800" u="none" strike="noStrike">
                          <a:effectLst/>
                        </a:rPr>
                        <a:t>じゅうご</a:t>
                      </a:r>
                      <a:endParaRPr lang="ja-JP" alt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25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18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にじゅう</a:t>
                      </a:r>
                      <a:r>
                        <a:rPr lang="ja-JP" altLang="en-US" sz="1800" u="none" strike="noStrike" dirty="0">
                          <a:effectLst/>
                        </a:rPr>
                        <a:t>ご</a:t>
                      </a:r>
                      <a:endParaRPr lang="ja-JP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9823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6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1800" u="none" strike="noStrike">
                          <a:effectLst/>
                        </a:rPr>
                        <a:t>ろく</a:t>
                      </a:r>
                      <a:endParaRPr lang="ja-JP" alt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16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1800" u="none" strike="noStrike">
                          <a:effectLst/>
                        </a:rPr>
                        <a:t>じゅうろく</a:t>
                      </a:r>
                      <a:endParaRPr lang="ja-JP" alt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26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18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にじゅう</a:t>
                      </a:r>
                      <a:r>
                        <a:rPr lang="ja-JP" altLang="en-US" sz="1800" u="none" strike="noStrike" dirty="0">
                          <a:effectLst/>
                        </a:rPr>
                        <a:t>ろく</a:t>
                      </a:r>
                      <a:endParaRPr lang="ja-JP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05918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7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1800" u="none" strike="noStrike">
                          <a:effectLst/>
                        </a:rPr>
                        <a:t>しち・なな</a:t>
                      </a:r>
                      <a:endParaRPr lang="ja-JP" alt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17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1800" u="none" strike="noStrike">
                          <a:effectLst/>
                        </a:rPr>
                        <a:t>じゅうなな・じゅうしち</a:t>
                      </a:r>
                      <a:endParaRPr lang="ja-JP" alt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27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18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にじゅう</a:t>
                      </a:r>
                      <a:r>
                        <a:rPr lang="ja-JP" altLang="en-US" sz="1800" u="none" strike="noStrike" dirty="0">
                          <a:effectLst/>
                        </a:rPr>
                        <a:t>なな・</a:t>
                      </a:r>
                      <a:r>
                        <a:rPr lang="ja-JP" altLang="en-US" sz="18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にじゅう</a:t>
                      </a:r>
                      <a:r>
                        <a:rPr lang="ja-JP" altLang="en-US" sz="1800" u="none" strike="noStrike" dirty="0">
                          <a:effectLst/>
                        </a:rPr>
                        <a:t>しち</a:t>
                      </a:r>
                      <a:endParaRPr lang="ja-JP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9823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8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1800" u="none" strike="noStrike">
                          <a:effectLst/>
                        </a:rPr>
                        <a:t>はち</a:t>
                      </a:r>
                      <a:endParaRPr lang="ja-JP" alt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18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1800" u="none" strike="noStrike">
                          <a:effectLst/>
                        </a:rPr>
                        <a:t>じゅうはち</a:t>
                      </a:r>
                      <a:endParaRPr lang="ja-JP" alt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28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18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にじゅう</a:t>
                      </a:r>
                      <a:r>
                        <a:rPr lang="ja-JP" altLang="en-US" sz="1800" u="none" strike="noStrike" dirty="0">
                          <a:effectLst/>
                        </a:rPr>
                        <a:t>はち</a:t>
                      </a:r>
                      <a:endParaRPr lang="ja-JP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05918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9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1800" u="none" strike="noStrike" dirty="0">
                          <a:effectLst/>
                        </a:rPr>
                        <a:t>きゅう・く</a:t>
                      </a:r>
                      <a:endParaRPr lang="ja-JP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19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1800" u="none" strike="noStrike">
                          <a:effectLst/>
                        </a:rPr>
                        <a:t>じゅうきゅう・じゅうく</a:t>
                      </a:r>
                      <a:endParaRPr lang="ja-JP" alt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29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18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にじゅう</a:t>
                      </a:r>
                      <a:r>
                        <a:rPr lang="ja-JP" altLang="en-US" sz="1800" u="none" strike="noStrike" dirty="0">
                          <a:effectLst/>
                        </a:rPr>
                        <a:t>きゅう・</a:t>
                      </a:r>
                      <a:r>
                        <a:rPr lang="ja-JP" altLang="en-US" sz="18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にじゅう</a:t>
                      </a:r>
                      <a:r>
                        <a:rPr lang="ja-JP" altLang="en-US" sz="1800" u="none" strike="noStrike" dirty="0">
                          <a:effectLst/>
                        </a:rPr>
                        <a:t>く</a:t>
                      </a:r>
                      <a:endParaRPr lang="ja-JP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460565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read numbers (1-100)</a:t>
            </a:r>
          </a:p>
        </p:txBody>
      </p:sp>
      <p:sp>
        <p:nvSpPr>
          <p:cNvPr id="5" name="Rectangle 4"/>
          <p:cNvSpPr/>
          <p:nvPr/>
        </p:nvSpPr>
        <p:spPr>
          <a:xfrm>
            <a:off x="3276600" y="5634335"/>
            <a:ext cx="2971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2400" dirty="0"/>
              <a:t>よん</a:t>
            </a:r>
            <a:r>
              <a:rPr lang="ja-JP" altLang="en-US" sz="2400" dirty="0">
                <a:solidFill>
                  <a:srgbClr val="FF0000"/>
                </a:solidFill>
              </a:rPr>
              <a:t>じゅう</a:t>
            </a:r>
            <a:r>
              <a:rPr lang="ja-JP" altLang="en-US" sz="2400" dirty="0"/>
              <a:t>ご</a:t>
            </a:r>
            <a:endParaRPr lang="en-US" sz="2400" b="1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1524000"/>
            <a:ext cx="8001000" cy="3450696"/>
          </a:xfrm>
        </p:spPr>
        <p:txBody>
          <a:bodyPr/>
          <a:lstStyle/>
          <a:p>
            <a:r>
              <a:rPr lang="en-US" dirty="0"/>
              <a:t>name for 10’s place: </a:t>
            </a:r>
            <a:r>
              <a:rPr lang="ja-JP" altLang="en-US" dirty="0"/>
              <a:t>じゅう</a:t>
            </a:r>
            <a:endParaRPr lang="en-US" altLang="ja-JP" dirty="0"/>
          </a:p>
          <a:p>
            <a:r>
              <a:rPr lang="en-US" dirty="0"/>
              <a:t>Read from left to right: </a:t>
            </a:r>
            <a:br>
              <a:rPr lang="en-US" dirty="0"/>
            </a:br>
            <a:r>
              <a:rPr lang="en-US" dirty="0">
                <a:solidFill>
                  <a:srgbClr val="FF0000"/>
                </a:solidFill>
              </a:rPr>
              <a:t>number + place name(</a:t>
            </a:r>
            <a:r>
              <a:rPr lang="ja-JP" altLang="en-US" dirty="0">
                <a:solidFill>
                  <a:srgbClr val="FF0000"/>
                </a:solidFill>
              </a:rPr>
              <a:t>じゅう</a:t>
            </a:r>
            <a:r>
              <a:rPr lang="en-US" dirty="0">
                <a:solidFill>
                  <a:srgbClr val="FF0000"/>
                </a:solidFill>
              </a:rPr>
              <a:t>)</a:t>
            </a:r>
            <a:r>
              <a:rPr lang="ja-JP" altLang="en-US" dirty="0">
                <a:solidFill>
                  <a:srgbClr val="FF0000"/>
                </a:solidFill>
              </a:rPr>
              <a:t>　＋  </a:t>
            </a:r>
            <a:r>
              <a:rPr lang="en-US" altLang="ja-JP" dirty="0">
                <a:solidFill>
                  <a:srgbClr val="FF0000"/>
                </a:solidFill>
              </a:rPr>
              <a:t>1’s place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2448" y="2971800"/>
            <a:ext cx="2200275" cy="240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078708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read numbers (1-100)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2133600"/>
            <a:ext cx="8001000" cy="2841096"/>
          </a:xfrm>
        </p:spPr>
        <p:txBody>
          <a:bodyPr/>
          <a:lstStyle/>
          <a:p>
            <a:r>
              <a:rPr lang="en-US" dirty="0"/>
              <a:t>From left to right, use this pattern:</a:t>
            </a:r>
            <a:br>
              <a:rPr lang="en-US" dirty="0"/>
            </a:b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Number X Place (10) +1’s place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3581400"/>
            <a:ext cx="3686175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769980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read numbers (1-100)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2133600"/>
            <a:ext cx="8001000" cy="2841096"/>
          </a:xfrm>
        </p:spPr>
        <p:txBody>
          <a:bodyPr/>
          <a:lstStyle/>
          <a:p>
            <a:r>
              <a:rPr lang="en-US" dirty="0"/>
              <a:t>From left to right, use this pattern:</a:t>
            </a:r>
            <a:br>
              <a:rPr lang="en-US" dirty="0"/>
            </a:b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Number X Place (10) +1’s place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3733800"/>
            <a:ext cx="4543425" cy="178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149260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69138906"/>
              </p:ext>
            </p:extLst>
          </p:nvPr>
        </p:nvGraphicFramePr>
        <p:xfrm>
          <a:off x="1447800" y="1295400"/>
          <a:ext cx="6781800" cy="457199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815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568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258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3002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7081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50080"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 dirty="0">
                          <a:effectLst/>
                        </a:rPr>
                        <a:t>1:00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2000" u="none" strike="noStrike" dirty="0">
                          <a:effectLst/>
                        </a:rPr>
                        <a:t>いちじ</a:t>
                      </a:r>
                      <a:endParaRPr lang="ja-JP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AM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2000" u="none" strike="noStrike">
                          <a:effectLst/>
                        </a:rPr>
                        <a:t>ごぜん</a:t>
                      </a:r>
                      <a:endParaRPr lang="ja-JP" alt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0080"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 dirty="0">
                          <a:effectLst/>
                        </a:rPr>
                        <a:t>2:00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2000" u="none" strike="noStrike" dirty="0">
                          <a:effectLst/>
                        </a:rPr>
                        <a:t>にじ</a:t>
                      </a:r>
                      <a:endParaRPr lang="ja-JP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PM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2000" u="none" strike="noStrike">
                          <a:effectLst/>
                        </a:rPr>
                        <a:t>ごご</a:t>
                      </a:r>
                      <a:endParaRPr lang="ja-JP" alt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0080"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 dirty="0">
                          <a:effectLst/>
                        </a:rPr>
                        <a:t>3:00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2000" u="none" strike="noStrike" dirty="0">
                          <a:effectLst/>
                        </a:rPr>
                        <a:t>さんじ</a:t>
                      </a:r>
                      <a:endParaRPr lang="ja-JP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0080"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 dirty="0">
                          <a:effectLst/>
                        </a:rPr>
                        <a:t>4:00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20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よじ</a:t>
                      </a:r>
                      <a:endParaRPr lang="ja-JP" altLang="en-US" sz="2000" b="0" i="0" u="none" strike="noStrike" dirty="0">
                        <a:solidFill>
                          <a:srgbClr val="FF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Half an hour</a:t>
                      </a: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はん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0080"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 dirty="0">
                          <a:effectLst/>
                        </a:rPr>
                        <a:t>5:00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2000" u="none" strike="noStrike">
                          <a:effectLst/>
                        </a:rPr>
                        <a:t>ごじ</a:t>
                      </a:r>
                      <a:endParaRPr lang="ja-JP" alt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0080"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 dirty="0">
                          <a:effectLst/>
                        </a:rPr>
                        <a:t>6:00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2000" u="none" strike="noStrike">
                          <a:effectLst/>
                        </a:rPr>
                        <a:t>ろくじ</a:t>
                      </a:r>
                      <a:endParaRPr lang="ja-JP" alt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0080"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 dirty="0">
                          <a:effectLst/>
                        </a:rPr>
                        <a:t>7:00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20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しちじ</a:t>
                      </a:r>
                      <a:endParaRPr lang="ja-JP" altLang="en-US" sz="2000" b="0" i="0" u="none" strike="noStrike" dirty="0">
                        <a:solidFill>
                          <a:srgbClr val="FF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50080"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 dirty="0">
                          <a:effectLst/>
                        </a:rPr>
                        <a:t>8:00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2000" u="none" strike="noStrike">
                          <a:effectLst/>
                        </a:rPr>
                        <a:t>はちじ</a:t>
                      </a:r>
                      <a:endParaRPr lang="ja-JP" alt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50080"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 dirty="0">
                          <a:effectLst/>
                        </a:rPr>
                        <a:t>9:00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20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くじ</a:t>
                      </a:r>
                      <a:endParaRPr lang="ja-JP" altLang="en-US" sz="2000" b="0" i="0" u="none" strike="noStrike" dirty="0">
                        <a:solidFill>
                          <a:srgbClr val="FF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50080"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 dirty="0">
                          <a:effectLst/>
                        </a:rPr>
                        <a:t>10:00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2000" u="none" strike="noStrike">
                          <a:effectLst/>
                        </a:rPr>
                        <a:t>じゅうじ</a:t>
                      </a:r>
                      <a:endParaRPr lang="ja-JP" alt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35599"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 dirty="0">
                          <a:effectLst/>
                        </a:rPr>
                        <a:t>11:00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2000" u="none" strike="noStrike">
                          <a:effectLst/>
                        </a:rPr>
                        <a:t>じゅういちじ</a:t>
                      </a:r>
                      <a:endParaRPr lang="ja-JP" alt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535599"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 dirty="0">
                          <a:effectLst/>
                        </a:rPr>
                        <a:t>12:00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2000" u="none" strike="noStrike">
                          <a:effectLst/>
                        </a:rPr>
                        <a:t>じゅうにじ</a:t>
                      </a:r>
                      <a:endParaRPr lang="ja-JP" alt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338328"/>
            <a:ext cx="8229600" cy="1033272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Let’s count (Time, hour/</a:t>
            </a:r>
            <a:r>
              <a:rPr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じ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5" name="Rectangle 4"/>
          <p:cNvSpPr/>
          <p:nvPr/>
        </p:nvSpPr>
        <p:spPr>
          <a:xfrm>
            <a:off x="1557528" y="6098232"/>
            <a:ext cx="5943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2400" dirty="0"/>
              <a:t>4:30AM will be </a:t>
            </a:r>
            <a:r>
              <a:rPr lang="ja-JP" altLang="en-US" sz="2400" dirty="0"/>
              <a:t>ごぜん　よじはん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5047968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338328"/>
            <a:ext cx="8229600" cy="1033272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Let’s count (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Time, minutes/</a:t>
            </a:r>
            <a:r>
              <a:rPr lang="ja-JP" altLang="en-US" sz="3600" dirty="0">
                <a:latin typeface="Arial" panose="020B0604020202020204" pitchFamily="34" charset="0"/>
                <a:cs typeface="Arial" panose="020B0604020202020204" pitchFamily="34" charset="0"/>
              </a:rPr>
              <a:t>ふん・ぷん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5" name="Rectangle 4"/>
          <p:cNvSpPr/>
          <p:nvPr/>
        </p:nvSpPr>
        <p:spPr>
          <a:xfrm>
            <a:off x="1371600" y="5945833"/>
            <a:ext cx="5943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2400" dirty="0"/>
              <a:t>4:15AM will be </a:t>
            </a:r>
            <a:r>
              <a:rPr lang="ja-JP" altLang="en-US" sz="2400" dirty="0"/>
              <a:t>ごぜん　よじじゅうごふん</a:t>
            </a:r>
            <a:endParaRPr lang="en-US" sz="2400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6228723"/>
              </p:ext>
            </p:extLst>
          </p:nvPr>
        </p:nvGraphicFramePr>
        <p:xfrm>
          <a:off x="533400" y="1295400"/>
          <a:ext cx="8229600" cy="41814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81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743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03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038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9095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ja-JP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1</a:t>
                      </a:r>
                      <a:endParaRPr lang="ja-JP" alt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1800" u="none" strike="noStrike" dirty="0">
                          <a:effectLst/>
                        </a:rPr>
                        <a:t>いっ</a:t>
                      </a:r>
                      <a:r>
                        <a:rPr lang="ja-JP" altLang="en-US" sz="18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ぷん</a:t>
                      </a:r>
                      <a:endParaRPr lang="ja-JP" altLang="en-US" sz="1800" b="0" i="0" u="none" strike="noStrike" dirty="0">
                        <a:solidFill>
                          <a:srgbClr val="FF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ja-JP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</a:t>
                      </a:r>
                      <a:endParaRPr lang="ja-JP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18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じゅう</a:t>
                      </a:r>
                      <a:r>
                        <a:rPr lang="ja-JP" altLang="en-US" sz="1800" u="none" strike="noStrike" dirty="0">
                          <a:effectLst/>
                        </a:rPr>
                        <a:t>いっぷん</a:t>
                      </a:r>
                      <a:endParaRPr lang="ja-JP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095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ja-JP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2</a:t>
                      </a:r>
                      <a:endParaRPr lang="ja-JP" alt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1800" u="none" strike="noStrike" dirty="0">
                          <a:effectLst/>
                        </a:rPr>
                        <a:t>にふん</a:t>
                      </a:r>
                      <a:endParaRPr lang="ja-JP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ja-JP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</a:t>
                      </a:r>
                      <a:endParaRPr lang="ja-JP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18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じゅう</a:t>
                      </a:r>
                      <a:r>
                        <a:rPr lang="ja-JP" altLang="en-US" sz="1800" u="none" strike="noStrike" dirty="0">
                          <a:effectLst/>
                        </a:rPr>
                        <a:t>にふん</a:t>
                      </a:r>
                      <a:endParaRPr lang="ja-JP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095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ja-JP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3</a:t>
                      </a:r>
                      <a:endParaRPr lang="ja-JP" alt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1800" u="none" strike="noStrike" dirty="0">
                          <a:effectLst/>
                        </a:rPr>
                        <a:t>さん</a:t>
                      </a:r>
                      <a:r>
                        <a:rPr lang="ja-JP" altLang="en-US" sz="18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ぷん</a:t>
                      </a:r>
                      <a:endParaRPr lang="ja-JP" altLang="en-US" sz="1800" b="0" i="0" u="none" strike="noStrike" dirty="0">
                        <a:solidFill>
                          <a:srgbClr val="FF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ja-JP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13</a:t>
                      </a:r>
                      <a:endParaRPr lang="ja-JP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18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じゅう</a:t>
                      </a:r>
                      <a:r>
                        <a:rPr lang="ja-JP" altLang="en-US" sz="1800" u="none" strike="noStrike" dirty="0">
                          <a:effectLst/>
                        </a:rPr>
                        <a:t>さんぷん</a:t>
                      </a:r>
                      <a:endParaRPr lang="ja-JP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095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ja-JP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4</a:t>
                      </a:r>
                      <a:endParaRPr lang="ja-JP" alt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1800" u="none" strike="noStrike" dirty="0">
                          <a:effectLst/>
                        </a:rPr>
                        <a:t>よん</a:t>
                      </a:r>
                      <a:r>
                        <a:rPr lang="ja-JP" altLang="en-US" sz="18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ぷん</a:t>
                      </a:r>
                      <a:endParaRPr lang="ja-JP" altLang="en-US" sz="1800" b="0" i="0" u="none" strike="noStrike" dirty="0">
                        <a:solidFill>
                          <a:srgbClr val="FF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ja-JP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14</a:t>
                      </a:r>
                      <a:endParaRPr lang="ja-JP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18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じゅう</a:t>
                      </a:r>
                      <a:r>
                        <a:rPr lang="ja-JP" altLang="en-US" sz="1800" u="none" strike="noStrike" dirty="0">
                          <a:effectLst/>
                        </a:rPr>
                        <a:t>よんぷん</a:t>
                      </a:r>
                      <a:endParaRPr lang="ja-JP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9095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ja-JP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5</a:t>
                      </a:r>
                      <a:endParaRPr lang="ja-JP" alt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1800" u="none" strike="noStrike" dirty="0">
                          <a:effectLst/>
                        </a:rPr>
                        <a:t>ごふん</a:t>
                      </a:r>
                      <a:endParaRPr lang="ja-JP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ja-JP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15</a:t>
                      </a:r>
                      <a:endParaRPr lang="ja-JP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18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じゅう</a:t>
                      </a:r>
                      <a:r>
                        <a:rPr lang="ja-JP" altLang="en-US" sz="1800" u="none" strike="noStrike" dirty="0">
                          <a:effectLst/>
                        </a:rPr>
                        <a:t>ごふん</a:t>
                      </a:r>
                      <a:endParaRPr lang="ja-JP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ja-JP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6</a:t>
                      </a:r>
                      <a:endParaRPr lang="ja-JP" alt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1800" u="none" strike="noStrike" dirty="0">
                          <a:effectLst/>
                        </a:rPr>
                        <a:t>ろっ</a:t>
                      </a:r>
                      <a:r>
                        <a:rPr lang="ja-JP" altLang="en-US" sz="18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ぷん</a:t>
                      </a:r>
                      <a:endParaRPr lang="ja-JP" altLang="en-US" sz="1800" b="0" i="0" u="none" strike="noStrike" dirty="0">
                        <a:solidFill>
                          <a:srgbClr val="FF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ja-JP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</a:t>
                      </a:r>
                      <a:endParaRPr lang="ja-JP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18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じゅう</a:t>
                      </a:r>
                      <a:r>
                        <a:rPr lang="ja-JP" altLang="en-US" sz="1800" u="none" strike="noStrike" dirty="0">
                          <a:effectLst/>
                        </a:rPr>
                        <a:t>ろっぷん</a:t>
                      </a:r>
                      <a:endParaRPr lang="ja-JP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9095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ja-JP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7</a:t>
                      </a:r>
                      <a:endParaRPr lang="ja-JP" alt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1800" u="none" strike="noStrike" dirty="0">
                          <a:effectLst/>
                        </a:rPr>
                        <a:t>ななふん</a:t>
                      </a:r>
                      <a:endParaRPr lang="ja-JP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ja-JP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17</a:t>
                      </a:r>
                      <a:endParaRPr lang="ja-JP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18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じゅう</a:t>
                      </a:r>
                      <a:r>
                        <a:rPr lang="ja-JP" altLang="en-US" sz="1800" u="none" strike="noStrike" dirty="0">
                          <a:effectLst/>
                        </a:rPr>
                        <a:t>ななふん</a:t>
                      </a:r>
                      <a:endParaRPr lang="ja-JP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9095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ja-JP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8</a:t>
                      </a:r>
                      <a:endParaRPr lang="ja-JP" alt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1800" u="none" strike="noStrike" dirty="0">
                          <a:effectLst/>
                        </a:rPr>
                        <a:t>はっ</a:t>
                      </a:r>
                      <a:r>
                        <a:rPr lang="ja-JP" altLang="en-US" sz="18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ぷん</a:t>
                      </a:r>
                      <a:r>
                        <a:rPr lang="ja-JP" altLang="en-US" sz="1800" u="none" strike="noStrike" dirty="0">
                          <a:effectLst/>
                        </a:rPr>
                        <a:t>・はちふん</a:t>
                      </a:r>
                      <a:endParaRPr lang="ja-JP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ja-JP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18</a:t>
                      </a:r>
                      <a:endParaRPr lang="ja-JP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18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じゅう</a:t>
                      </a:r>
                      <a:r>
                        <a:rPr lang="ja-JP" altLang="en-US" sz="1800" u="none" strike="noStrike" dirty="0">
                          <a:effectLst/>
                        </a:rPr>
                        <a:t>はっぷん・はちふん</a:t>
                      </a:r>
                      <a:endParaRPr lang="ja-JP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9095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ja-JP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9</a:t>
                      </a:r>
                      <a:endParaRPr lang="ja-JP" alt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1800" u="none" strike="noStrike" dirty="0">
                          <a:effectLst/>
                        </a:rPr>
                        <a:t>きゅうふん</a:t>
                      </a:r>
                      <a:endParaRPr lang="ja-JP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ja-JP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</a:t>
                      </a:r>
                      <a:endParaRPr lang="ja-JP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18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じゅう</a:t>
                      </a:r>
                      <a:r>
                        <a:rPr lang="ja-JP" altLang="en-US" sz="1800" u="none" strike="noStrike" dirty="0">
                          <a:effectLst/>
                        </a:rPr>
                        <a:t>きゅうふん</a:t>
                      </a:r>
                      <a:endParaRPr lang="ja-JP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9095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ja-JP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10</a:t>
                      </a:r>
                      <a:endParaRPr lang="ja-JP" alt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1800" u="none" strike="noStrike" dirty="0">
                          <a:effectLst/>
                        </a:rPr>
                        <a:t>じゅっ</a:t>
                      </a:r>
                      <a:r>
                        <a:rPr lang="ja-JP" altLang="en-US" sz="18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ぷん</a:t>
                      </a:r>
                      <a:r>
                        <a:rPr lang="ja-JP" altLang="en-US" sz="1800" u="none" strike="noStrike" dirty="0">
                          <a:effectLst/>
                        </a:rPr>
                        <a:t>・じっ</a:t>
                      </a:r>
                      <a:r>
                        <a:rPr lang="ja-JP" altLang="en-US" sz="18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ぷん</a:t>
                      </a:r>
                      <a:endParaRPr lang="ja-JP" altLang="en-US" sz="1800" b="0" i="0" u="none" strike="noStrike" dirty="0">
                        <a:solidFill>
                          <a:srgbClr val="FF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ja-JP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</a:t>
                      </a:r>
                      <a:endParaRPr lang="ja-JP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18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にじゅ</a:t>
                      </a:r>
                      <a:r>
                        <a:rPr lang="ja-JP" altLang="en-US" sz="1800" u="none" strike="noStrike" dirty="0">
                          <a:effectLst/>
                        </a:rPr>
                        <a:t>っぷん・</a:t>
                      </a:r>
                      <a:r>
                        <a:rPr lang="ja-JP" altLang="en-US" sz="18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にじ</a:t>
                      </a:r>
                      <a:r>
                        <a:rPr lang="ja-JP" altLang="en-US" sz="1800" u="none" strike="noStrike" dirty="0">
                          <a:effectLst/>
                        </a:rPr>
                        <a:t>っぷん</a:t>
                      </a:r>
                      <a:endParaRPr lang="ja-JP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9095">
                <a:tc>
                  <a:txBody>
                    <a:bodyPr/>
                    <a:lstStyle/>
                    <a:p>
                      <a:pPr algn="l" fontAlgn="b"/>
                      <a:endParaRPr lang="ja-JP" altLang="en-US" sz="1800" b="0" i="0" u="none" strike="noStrike" dirty="0">
                        <a:solidFill>
                          <a:srgbClr val="FF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ja-JP" altLang="en-US" sz="1800" b="0" i="0" u="none" strike="noStrike" dirty="0">
                        <a:solidFill>
                          <a:srgbClr val="FF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ja-JP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30</a:t>
                      </a:r>
                      <a:endParaRPr lang="ja-JP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18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さんじゅ</a:t>
                      </a:r>
                      <a:r>
                        <a:rPr lang="ja-JP" altLang="en-US" sz="1800" u="none" strike="noStrike" dirty="0">
                          <a:effectLst/>
                        </a:rPr>
                        <a:t>っぷん・</a:t>
                      </a:r>
                      <a:r>
                        <a:rPr lang="ja-JP" altLang="en-US" sz="18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さんじ</a:t>
                      </a:r>
                      <a:r>
                        <a:rPr lang="ja-JP" altLang="en-US" sz="1800" u="none" strike="noStrike" dirty="0">
                          <a:effectLst/>
                        </a:rPr>
                        <a:t>っぷん</a:t>
                      </a:r>
                      <a:endParaRPr lang="ja-JP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101818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338328"/>
            <a:ext cx="8229600" cy="1033272"/>
          </a:xfrm>
        </p:spPr>
        <p:txBody>
          <a:bodyPr>
            <a:norm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Let’s count (</a:t>
            </a:r>
            <a:r>
              <a:rPr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Age/</a:t>
            </a:r>
            <a:r>
              <a:rPr lang="ja-JP" altLang="en-US" dirty="0">
                <a:latin typeface="Arial" panose="020B0604020202020204" pitchFamily="34" charset="0"/>
                <a:cs typeface="Arial" panose="020B0604020202020204" pitchFamily="34" charset="0"/>
              </a:rPr>
              <a:t>さい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83969924"/>
              </p:ext>
            </p:extLst>
          </p:nvPr>
        </p:nvGraphicFramePr>
        <p:xfrm>
          <a:off x="762000" y="1447800"/>
          <a:ext cx="7696200" cy="4648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19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429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64820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ja-JP" sz="18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1</a:t>
                      </a:r>
                      <a:endParaRPr lang="ja-JP" altLang="en-US" sz="1800" b="0" i="0" u="none" strike="noStrike" dirty="0">
                        <a:solidFill>
                          <a:srgbClr val="FF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18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いっさい</a:t>
                      </a:r>
                      <a:endParaRPr lang="ja-JP" altLang="en-US" sz="1800" b="0" i="0" u="none" strike="noStrike" dirty="0">
                        <a:solidFill>
                          <a:srgbClr val="FF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ja-JP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</a:t>
                      </a:r>
                      <a:endParaRPr lang="ja-JP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18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じゅう</a:t>
                      </a:r>
                      <a:r>
                        <a:rPr lang="ja-JP" altLang="en-US" sz="1800" u="none" strike="noStrike" dirty="0">
                          <a:effectLst/>
                        </a:rPr>
                        <a:t>いっさい</a:t>
                      </a:r>
                      <a:endParaRPr lang="ja-JP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4820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ja-JP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  <a:endParaRPr lang="ja-JP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1800" u="none" strike="noStrike" dirty="0">
                          <a:effectLst/>
                        </a:rPr>
                        <a:t>にさい</a:t>
                      </a:r>
                      <a:endParaRPr lang="ja-JP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ja-JP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</a:t>
                      </a:r>
                      <a:endParaRPr lang="ja-JP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18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じゅう</a:t>
                      </a:r>
                      <a:r>
                        <a:rPr lang="ja-JP" altLang="en-US" sz="1800" u="none" strike="noStrike" dirty="0">
                          <a:effectLst/>
                        </a:rPr>
                        <a:t>にさい</a:t>
                      </a:r>
                      <a:endParaRPr lang="ja-JP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4820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ja-JP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  <a:endParaRPr lang="ja-JP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1800" u="none" strike="noStrike" dirty="0">
                          <a:effectLst/>
                        </a:rPr>
                        <a:t>さんさい</a:t>
                      </a:r>
                      <a:endParaRPr lang="ja-JP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ja-JP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13</a:t>
                      </a:r>
                      <a:endParaRPr lang="ja-JP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18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じゅう</a:t>
                      </a:r>
                      <a:r>
                        <a:rPr lang="ja-JP" altLang="en-US" sz="1800" u="none" strike="noStrike" dirty="0">
                          <a:effectLst/>
                        </a:rPr>
                        <a:t>さんさい</a:t>
                      </a:r>
                      <a:endParaRPr lang="ja-JP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4820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ja-JP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  <a:endParaRPr lang="ja-JP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1800" u="none" strike="noStrike" dirty="0">
                          <a:effectLst/>
                        </a:rPr>
                        <a:t>よんさい</a:t>
                      </a:r>
                      <a:endParaRPr lang="ja-JP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ja-JP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14</a:t>
                      </a:r>
                      <a:endParaRPr lang="ja-JP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18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じゅう</a:t>
                      </a:r>
                      <a:r>
                        <a:rPr lang="ja-JP" altLang="en-US" sz="1800" u="none" strike="noStrike" dirty="0">
                          <a:effectLst/>
                        </a:rPr>
                        <a:t>よんさい</a:t>
                      </a:r>
                      <a:endParaRPr lang="ja-JP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4820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ja-JP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  <a:endParaRPr lang="ja-JP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1800" u="none" strike="noStrike" dirty="0">
                          <a:effectLst/>
                        </a:rPr>
                        <a:t>ごさい</a:t>
                      </a:r>
                      <a:endParaRPr lang="ja-JP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ja-JP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15</a:t>
                      </a:r>
                      <a:endParaRPr lang="ja-JP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18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じゅう</a:t>
                      </a:r>
                      <a:r>
                        <a:rPr lang="ja-JP" altLang="en-US" sz="1800" u="none" strike="noStrike" dirty="0">
                          <a:effectLst/>
                        </a:rPr>
                        <a:t>ごさい</a:t>
                      </a:r>
                      <a:endParaRPr lang="ja-JP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4820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ja-JP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  <a:endParaRPr lang="ja-JP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1800" u="none" strike="noStrike" dirty="0">
                          <a:effectLst/>
                        </a:rPr>
                        <a:t>ろくさい</a:t>
                      </a:r>
                      <a:endParaRPr lang="ja-JP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ja-JP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</a:t>
                      </a:r>
                      <a:endParaRPr lang="ja-JP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18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じゅう</a:t>
                      </a:r>
                      <a:r>
                        <a:rPr lang="ja-JP" altLang="en-US" sz="1800" u="none" strike="noStrike" dirty="0">
                          <a:effectLst/>
                        </a:rPr>
                        <a:t>ろくさい</a:t>
                      </a:r>
                      <a:endParaRPr lang="ja-JP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64820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ja-JP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</a:t>
                      </a:r>
                      <a:endParaRPr lang="ja-JP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1800" u="none" strike="noStrike" dirty="0">
                          <a:effectLst/>
                        </a:rPr>
                        <a:t>ななさい</a:t>
                      </a:r>
                      <a:endParaRPr lang="ja-JP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ja-JP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17</a:t>
                      </a:r>
                      <a:endParaRPr lang="ja-JP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18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じゅう</a:t>
                      </a:r>
                      <a:r>
                        <a:rPr lang="ja-JP" altLang="en-US" sz="1800" u="none" strike="noStrike" dirty="0">
                          <a:effectLst/>
                        </a:rPr>
                        <a:t>ななさい</a:t>
                      </a:r>
                      <a:endParaRPr lang="ja-JP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64820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ja-JP" sz="18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8</a:t>
                      </a:r>
                      <a:endParaRPr lang="ja-JP" altLang="en-US" sz="1800" b="0" i="0" u="none" strike="noStrike" dirty="0">
                        <a:solidFill>
                          <a:srgbClr val="FF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18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はっさい</a:t>
                      </a:r>
                      <a:endParaRPr lang="ja-JP" altLang="en-US" sz="1800" b="0" i="0" u="none" strike="noStrike" dirty="0">
                        <a:solidFill>
                          <a:srgbClr val="FF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ja-JP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18</a:t>
                      </a:r>
                      <a:endParaRPr lang="ja-JP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18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じゅう</a:t>
                      </a:r>
                      <a:r>
                        <a:rPr lang="ja-JP" altLang="en-US" sz="1800" u="none" strike="noStrike" dirty="0">
                          <a:effectLst/>
                        </a:rPr>
                        <a:t>はっさい</a:t>
                      </a:r>
                      <a:endParaRPr lang="ja-JP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64820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ja-JP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</a:t>
                      </a:r>
                      <a:endParaRPr lang="ja-JP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1800" u="none" strike="noStrike" dirty="0">
                          <a:effectLst/>
                        </a:rPr>
                        <a:t>きゅうさい</a:t>
                      </a:r>
                      <a:endParaRPr lang="ja-JP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ja-JP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</a:t>
                      </a:r>
                      <a:endParaRPr lang="ja-JP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18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じゅう</a:t>
                      </a:r>
                      <a:r>
                        <a:rPr lang="ja-JP" altLang="en-US" sz="1800" u="none" strike="noStrike" dirty="0">
                          <a:effectLst/>
                        </a:rPr>
                        <a:t>きゅうさい</a:t>
                      </a:r>
                      <a:endParaRPr lang="ja-JP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64820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ja-JP" sz="18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10</a:t>
                      </a:r>
                      <a:endParaRPr lang="ja-JP" altLang="en-US" sz="1800" b="0" i="0" u="none" strike="noStrike" dirty="0">
                        <a:solidFill>
                          <a:srgbClr val="FF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18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じゅっさい・じっさい</a:t>
                      </a:r>
                      <a:endParaRPr lang="ja-JP" altLang="en-US" sz="1800" b="0" i="0" u="none" strike="noStrike" dirty="0">
                        <a:solidFill>
                          <a:srgbClr val="FF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ja-JP" sz="18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20</a:t>
                      </a:r>
                      <a:endParaRPr lang="ja-JP" altLang="en-US" sz="1800" b="0" i="0" u="none" strike="noStrike" dirty="0">
                        <a:solidFill>
                          <a:srgbClr val="FF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18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はたち</a:t>
                      </a:r>
                      <a:endParaRPr lang="ja-JP" altLang="en-US" sz="1800" b="0" i="0" u="none" strike="noStrike" dirty="0">
                        <a:solidFill>
                          <a:srgbClr val="FF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1405274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338328"/>
            <a:ext cx="8229600" cy="1033272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Let’s count </a:t>
            </a:r>
            <a:r>
              <a:rPr lang="en-US" sz="31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ja-JP" sz="3100" dirty="0">
                <a:latin typeface="Arial" panose="020B0604020202020204" pitchFamily="34" charset="0"/>
                <a:cs typeface="Arial" panose="020B0604020202020204" pitchFamily="34" charset="0"/>
              </a:rPr>
              <a:t>which year in school/</a:t>
            </a:r>
            <a:r>
              <a:rPr lang="ja-JP" altLang="en-US" sz="3100" dirty="0">
                <a:latin typeface="Arial" panose="020B0604020202020204" pitchFamily="34" charset="0"/>
                <a:cs typeface="Arial" panose="020B0604020202020204" pitchFamily="34" charset="0"/>
              </a:rPr>
              <a:t>～ねんせい</a:t>
            </a:r>
            <a:r>
              <a:rPr lang="en-US" sz="31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60179082"/>
              </p:ext>
            </p:extLst>
          </p:nvPr>
        </p:nvGraphicFramePr>
        <p:xfrm>
          <a:off x="1219200" y="2362200"/>
          <a:ext cx="6400800" cy="2362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7943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064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90550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ja-JP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Freshman</a:t>
                      </a:r>
                      <a:endParaRPr lang="ja-JP" alt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20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いち</a:t>
                      </a:r>
                      <a:r>
                        <a:rPr lang="ja-JP" alt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ねんせい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0550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ja-JP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Sophomore</a:t>
                      </a:r>
                      <a:endParaRPr lang="ja-JP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20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に</a:t>
                      </a:r>
                      <a:r>
                        <a:rPr lang="ja-JP" alt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ねんせい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0550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ja-JP" sz="2000" u="none" strike="noStrike" dirty="0">
                          <a:effectLst/>
                        </a:rPr>
                        <a:t>Junior</a:t>
                      </a:r>
                      <a:endParaRPr lang="ja-JP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20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さん</a:t>
                      </a:r>
                      <a:r>
                        <a:rPr lang="ja-JP" alt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ねんせい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90550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ja-JP" sz="2000" u="none" strike="noStrike" dirty="0">
                          <a:effectLst/>
                        </a:rPr>
                        <a:t>Senior</a:t>
                      </a:r>
                      <a:endParaRPr lang="ja-JP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2000" b="0" i="0" u="none" strike="noStrike" dirty="0">
                          <a:solidFill>
                            <a:srgbClr val="FF0000"/>
                          </a:solidFill>
                          <a:effectLst/>
                          <a:highlight>
                            <a:srgbClr val="FFFF00"/>
                          </a:highlight>
                          <a:latin typeface="Calibri"/>
                        </a:rPr>
                        <a:t>よ</a:t>
                      </a:r>
                      <a:r>
                        <a:rPr lang="ja-JP" alt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ねんせい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9097509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72067" y="2057400"/>
            <a:ext cx="7408333" cy="4068763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Giving one's telephone number</a:t>
            </a:r>
          </a:p>
          <a:p>
            <a:r>
              <a:rPr lang="en-US" dirty="0"/>
              <a:t>The particle </a:t>
            </a:r>
            <a:r>
              <a:rPr lang="ja-JP" altLang="en-US" dirty="0"/>
              <a:t>の </a:t>
            </a:r>
            <a:r>
              <a:rPr lang="en-US" dirty="0"/>
              <a:t>is usually placed in between the local exchange code and the last four digits. </a:t>
            </a:r>
          </a:p>
          <a:p>
            <a:pPr lvl="1"/>
            <a:r>
              <a:rPr lang="en-US" sz="3200" dirty="0"/>
              <a:t>012</a:t>
            </a:r>
            <a:r>
              <a:rPr lang="en-US" sz="3200" dirty="0">
                <a:solidFill>
                  <a:srgbClr val="FF0000"/>
                </a:solidFill>
              </a:rPr>
              <a:t>-</a:t>
            </a:r>
            <a:r>
              <a:rPr lang="en-US" sz="3200" dirty="0"/>
              <a:t>345</a:t>
            </a:r>
            <a:r>
              <a:rPr lang="en-US" sz="3200" dirty="0">
                <a:solidFill>
                  <a:srgbClr val="FF0000"/>
                </a:solidFill>
              </a:rPr>
              <a:t>-</a:t>
            </a:r>
            <a:r>
              <a:rPr lang="en-US" sz="3200" dirty="0"/>
              <a:t>6789</a:t>
            </a:r>
            <a:r>
              <a:rPr lang="en-US" dirty="0"/>
              <a:t> </a:t>
            </a:r>
          </a:p>
          <a:p>
            <a:pPr lvl="1"/>
            <a:r>
              <a:rPr lang="ja-JP" altLang="en-US" dirty="0"/>
              <a:t>ぜろ　 いち　に　（</a:t>
            </a:r>
            <a:r>
              <a:rPr lang="ja-JP" altLang="en-US" dirty="0">
                <a:solidFill>
                  <a:srgbClr val="FF0000"/>
                </a:solidFill>
              </a:rPr>
              <a:t>の</a:t>
            </a:r>
            <a:r>
              <a:rPr lang="ja-JP" altLang="en-US" dirty="0"/>
              <a:t>）、さん　 よん　ご　</a:t>
            </a:r>
            <a:r>
              <a:rPr lang="ja-JP" altLang="en-US" dirty="0">
                <a:solidFill>
                  <a:srgbClr val="FF0000"/>
                </a:solidFill>
              </a:rPr>
              <a:t>の</a:t>
            </a:r>
            <a:r>
              <a:rPr lang="ja-JP" altLang="en-US" dirty="0"/>
              <a:t>、ろく　 なな　はち　きゅう </a:t>
            </a:r>
            <a:endParaRPr lang="en-US" altLang="ja-JP" dirty="0"/>
          </a:p>
          <a:p>
            <a:pPr lvl="1"/>
            <a:r>
              <a:rPr lang="en-US" dirty="0"/>
              <a:t>zero </a:t>
            </a:r>
            <a:r>
              <a:rPr lang="en-US" dirty="0" err="1"/>
              <a:t>ichi</a:t>
            </a:r>
            <a:r>
              <a:rPr lang="en-US" dirty="0"/>
              <a:t> </a:t>
            </a:r>
            <a:r>
              <a:rPr lang="en-US" dirty="0" err="1"/>
              <a:t>ni</a:t>
            </a:r>
            <a:r>
              <a:rPr lang="ja-JP" altLang="en-US" dirty="0"/>
              <a:t> </a:t>
            </a:r>
            <a:r>
              <a:rPr lang="en-US" altLang="ja-JP" dirty="0"/>
              <a:t>(</a:t>
            </a:r>
            <a:r>
              <a:rPr lang="en-US" dirty="0">
                <a:solidFill>
                  <a:srgbClr val="FF0000"/>
                </a:solidFill>
              </a:rPr>
              <a:t>no</a:t>
            </a:r>
            <a:r>
              <a:rPr lang="en-US" altLang="ja-JP" dirty="0"/>
              <a:t>)</a:t>
            </a:r>
            <a:r>
              <a:rPr lang="en-US" dirty="0"/>
              <a:t>, san yon go </a:t>
            </a:r>
            <a:r>
              <a:rPr lang="en-US" dirty="0">
                <a:solidFill>
                  <a:srgbClr val="FF0000"/>
                </a:solidFill>
              </a:rPr>
              <a:t>no</a:t>
            </a:r>
            <a:r>
              <a:rPr lang="en-US" dirty="0"/>
              <a:t>, </a:t>
            </a:r>
            <a:r>
              <a:rPr lang="en-US" dirty="0" err="1"/>
              <a:t>roku</a:t>
            </a:r>
            <a:r>
              <a:rPr lang="en-US" dirty="0"/>
              <a:t> nana </a:t>
            </a:r>
            <a:r>
              <a:rPr lang="en-US" dirty="0" err="1"/>
              <a:t>hachi</a:t>
            </a:r>
            <a:r>
              <a:rPr lang="en-US" dirty="0"/>
              <a:t> </a:t>
            </a:r>
            <a:r>
              <a:rPr lang="en-US" dirty="0" err="1"/>
              <a:t>kyuu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Read in single digits.</a:t>
            </a:r>
          </a:p>
          <a:p>
            <a:pPr lvl="1"/>
            <a:r>
              <a:rPr lang="ja-JP" altLang="en-US" dirty="0">
                <a:solidFill>
                  <a:srgbClr val="FF0000"/>
                </a:solidFill>
              </a:rPr>
              <a:t>の </a:t>
            </a:r>
            <a:r>
              <a:rPr lang="en-US" altLang="ja-JP" dirty="0">
                <a:solidFill>
                  <a:schemeClr val="tx1"/>
                </a:solidFill>
              </a:rPr>
              <a:t>for the hyphen.</a:t>
            </a:r>
            <a:endParaRPr lang="en-US" dirty="0">
              <a:solidFill>
                <a:schemeClr val="tx1"/>
              </a:solidFill>
            </a:endParaRP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b="1" dirty="0"/>
              <a:t>表現（ひょうげん）ノート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55207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b="1" dirty="0"/>
              <a:t>1 X</a:t>
            </a:r>
            <a:r>
              <a:rPr lang="ja-JP" altLang="en-US" b="1" dirty="0"/>
              <a:t>は</a:t>
            </a:r>
            <a:r>
              <a:rPr lang="en-US" altLang="ja-JP" b="1" dirty="0"/>
              <a:t>Y</a:t>
            </a:r>
            <a:r>
              <a:rPr lang="ja-JP" altLang="en-US" b="1" dirty="0"/>
              <a:t>です</a:t>
            </a:r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30C89F7-98DF-45E1-90E1-F3CB84B170B5}"/>
              </a:ext>
            </a:extLst>
          </p:cNvPr>
          <p:cNvGrpSpPr/>
          <p:nvPr/>
        </p:nvGrpSpPr>
        <p:grpSpPr>
          <a:xfrm>
            <a:off x="1219200" y="1853732"/>
            <a:ext cx="7239000" cy="4089868"/>
            <a:chOff x="1219200" y="1402727"/>
            <a:chExt cx="7239000" cy="4089868"/>
          </a:xfrm>
        </p:grpSpPr>
        <p:sp>
          <p:nvSpPr>
            <p:cNvPr id="4" name="Rectangle 3"/>
            <p:cNvSpPr/>
            <p:nvPr/>
          </p:nvSpPr>
          <p:spPr>
            <a:xfrm>
              <a:off x="1752600" y="2438400"/>
              <a:ext cx="4322762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spcBef>
                  <a:spcPct val="20000"/>
                </a:spcBef>
                <a:buClr>
                  <a:srgbClr val="31B6FD"/>
                </a:buClr>
                <a:buSzPct val="100000"/>
              </a:pPr>
              <a:r>
                <a:rPr lang="en-US" sz="2400" dirty="0">
                  <a:solidFill>
                    <a:srgbClr val="073E87"/>
                  </a:solidFill>
                </a:rPr>
                <a:t>______</a:t>
              </a:r>
              <a:r>
                <a:rPr lang="ja-JP" altLang="en-US" sz="2400" dirty="0">
                  <a:solidFill>
                    <a:srgbClr val="FF0000"/>
                  </a:solidFill>
                </a:rPr>
                <a:t>は</a:t>
              </a:r>
              <a:r>
                <a:rPr lang="en-US" altLang="ja-JP" sz="2400" dirty="0">
                  <a:solidFill>
                    <a:srgbClr val="FF0000"/>
                  </a:solidFill>
                </a:rPr>
                <a:t>(</a:t>
              </a:r>
              <a:r>
                <a:rPr lang="en-US" altLang="ja-JP" sz="2400" dirty="0" err="1">
                  <a:solidFill>
                    <a:srgbClr val="FF0000"/>
                  </a:solidFill>
                </a:rPr>
                <a:t>wa</a:t>
              </a:r>
              <a:r>
                <a:rPr lang="en-US" altLang="ja-JP" sz="2400" dirty="0">
                  <a:solidFill>
                    <a:srgbClr val="FF0000"/>
                  </a:solidFill>
                </a:rPr>
                <a:t>)       </a:t>
              </a:r>
              <a:r>
                <a:rPr lang="en-US" altLang="ja-JP" sz="2400" dirty="0">
                  <a:solidFill>
                    <a:srgbClr val="073E87"/>
                  </a:solidFill>
                </a:rPr>
                <a:t>_____</a:t>
              </a:r>
              <a:r>
                <a:rPr lang="ja-JP" altLang="en-US" sz="2400" dirty="0">
                  <a:solidFill>
                    <a:srgbClr val="FF0000"/>
                  </a:solidFill>
                </a:rPr>
                <a:t>です</a:t>
              </a:r>
              <a:r>
                <a:rPr lang="ja-JP" altLang="en-US" sz="2400" dirty="0">
                  <a:solidFill>
                    <a:srgbClr val="073E87"/>
                  </a:solidFill>
                </a:rPr>
                <a:t>。</a:t>
              </a:r>
              <a:endParaRPr lang="en-US" altLang="ja-JP" sz="2400" dirty="0">
                <a:solidFill>
                  <a:srgbClr val="073E87"/>
                </a:solidFill>
              </a:endParaRPr>
            </a:p>
          </p:txBody>
        </p:sp>
        <p:sp>
          <p:nvSpPr>
            <p:cNvPr id="9" name="Speech Bubble: Rectangle with Corners Rounded 8">
              <a:extLst>
                <a:ext uri="{FF2B5EF4-FFF2-40B4-BE49-F238E27FC236}">
                  <a16:creationId xmlns:a16="http://schemas.microsoft.com/office/drawing/2014/main" id="{E8D0D0B7-1F9C-4B9E-B7ED-FCC116225E18}"/>
                </a:ext>
              </a:extLst>
            </p:cNvPr>
            <p:cNvSpPr/>
            <p:nvPr/>
          </p:nvSpPr>
          <p:spPr>
            <a:xfrm>
              <a:off x="1219200" y="1595401"/>
              <a:ext cx="2514600" cy="643128"/>
            </a:xfrm>
            <a:prstGeom prst="wedgeRoundRectCallout">
              <a:avLst>
                <a:gd name="adj1" fmla="val 20354"/>
                <a:gd name="adj2" fmla="val 81012"/>
                <a:gd name="adj3" fmla="val 1666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dirty="0">
                  <a:solidFill>
                    <a:srgbClr val="FF0000"/>
                  </a:solidFill>
                </a:rPr>
                <a:t>は</a:t>
              </a:r>
              <a:r>
                <a:rPr lang="en-US" altLang="ja-JP" dirty="0">
                  <a:solidFill>
                    <a:srgbClr val="FF0000"/>
                  </a:solidFill>
                </a:rPr>
                <a:t>(</a:t>
              </a:r>
              <a:r>
                <a:rPr lang="en-US" altLang="ja-JP" dirty="0" err="1">
                  <a:solidFill>
                    <a:srgbClr val="FF0000"/>
                  </a:solidFill>
                </a:rPr>
                <a:t>wa</a:t>
              </a:r>
              <a:r>
                <a:rPr lang="en-US" altLang="ja-JP" dirty="0">
                  <a:solidFill>
                    <a:srgbClr val="FF0000"/>
                  </a:solidFill>
                </a:rPr>
                <a:t>) is a particle.</a:t>
              </a:r>
              <a:endParaRPr kumimoji="1" lang="ja-JP" altLang="en-US" dirty="0"/>
            </a:p>
          </p:txBody>
        </p:sp>
        <p:sp>
          <p:nvSpPr>
            <p:cNvPr id="10" name="Speech Bubble: Rectangle with Corners Rounded 9">
              <a:extLst>
                <a:ext uri="{FF2B5EF4-FFF2-40B4-BE49-F238E27FC236}">
                  <a16:creationId xmlns:a16="http://schemas.microsoft.com/office/drawing/2014/main" id="{4BDF8731-81F1-4038-B0B0-42FA97BA5579}"/>
                </a:ext>
              </a:extLst>
            </p:cNvPr>
            <p:cNvSpPr/>
            <p:nvPr/>
          </p:nvSpPr>
          <p:spPr>
            <a:xfrm>
              <a:off x="5029200" y="1402727"/>
              <a:ext cx="2514600" cy="643129"/>
            </a:xfrm>
            <a:prstGeom prst="wedgeRoundRectCallout">
              <a:avLst>
                <a:gd name="adj1" fmla="val -39757"/>
                <a:gd name="adj2" fmla="val 111172"/>
                <a:gd name="adj3" fmla="val 1666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rgbClr val="FF0000"/>
                  </a:solidFill>
                </a:rPr>
                <a:t>To be.</a:t>
              </a:r>
              <a:endParaRPr kumimoji="1" lang="ja-JP" alt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D30C999-7FC2-4197-B08C-412441D7786D}"/>
                </a:ext>
              </a:extLst>
            </p:cNvPr>
            <p:cNvSpPr/>
            <p:nvPr/>
          </p:nvSpPr>
          <p:spPr>
            <a:xfrm>
              <a:off x="1620838" y="4144534"/>
              <a:ext cx="4322762" cy="134806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spcBef>
                  <a:spcPct val="20000"/>
                </a:spcBef>
                <a:buClr>
                  <a:srgbClr val="31B6FD"/>
                </a:buClr>
                <a:buSzPct val="100000"/>
              </a:pPr>
              <a:r>
                <a:rPr lang="en-US" altLang="ja-JP" sz="2400" dirty="0">
                  <a:solidFill>
                    <a:srgbClr val="073E87"/>
                  </a:solidFill>
                </a:rPr>
                <a:t>___X___</a:t>
              </a:r>
              <a:r>
                <a:rPr lang="ja-JP" altLang="en-US" sz="2400" dirty="0">
                  <a:solidFill>
                    <a:srgbClr val="FF0000"/>
                  </a:solidFill>
                </a:rPr>
                <a:t>は</a:t>
              </a:r>
              <a:r>
                <a:rPr lang="en-US" altLang="ja-JP" sz="2400" dirty="0">
                  <a:solidFill>
                    <a:srgbClr val="FF0000"/>
                  </a:solidFill>
                </a:rPr>
                <a:t>(</a:t>
              </a:r>
              <a:r>
                <a:rPr lang="en-US" altLang="ja-JP" sz="2400" dirty="0" err="1">
                  <a:solidFill>
                    <a:srgbClr val="FF0000"/>
                  </a:solidFill>
                </a:rPr>
                <a:t>wa</a:t>
              </a:r>
              <a:r>
                <a:rPr lang="en-US" altLang="ja-JP" sz="2400" dirty="0">
                  <a:solidFill>
                    <a:srgbClr val="FF0000"/>
                  </a:solidFill>
                </a:rPr>
                <a:t>)   </a:t>
              </a:r>
              <a:r>
                <a:rPr lang="en-US" altLang="ja-JP" sz="2400" dirty="0">
                  <a:solidFill>
                    <a:srgbClr val="073E87"/>
                  </a:solidFill>
                </a:rPr>
                <a:t>__Y___</a:t>
              </a:r>
              <a:r>
                <a:rPr lang="ja-JP" altLang="en-US" sz="2400" dirty="0">
                  <a:solidFill>
                    <a:srgbClr val="FF0000"/>
                  </a:solidFill>
                </a:rPr>
                <a:t>です</a:t>
              </a:r>
              <a:r>
                <a:rPr lang="ja-JP" altLang="en-US" sz="2400" dirty="0">
                  <a:solidFill>
                    <a:srgbClr val="073E87"/>
                  </a:solidFill>
                </a:rPr>
                <a:t>。</a:t>
              </a:r>
              <a:endParaRPr lang="en-US" altLang="ja-JP" sz="2400" dirty="0">
                <a:solidFill>
                  <a:srgbClr val="073E87"/>
                </a:solidFill>
              </a:endParaRPr>
            </a:p>
            <a:p>
              <a:pPr>
                <a:spcBef>
                  <a:spcPct val="20000"/>
                </a:spcBef>
                <a:buClr>
                  <a:srgbClr val="31B6FD"/>
                </a:buClr>
                <a:buSzPct val="100000"/>
              </a:pPr>
              <a:r>
                <a:rPr lang="en-US" altLang="ja-JP" sz="2400" dirty="0">
                  <a:solidFill>
                    <a:srgbClr val="073E87"/>
                  </a:solidFill>
                </a:rPr>
                <a:t>X is/am/are Y. </a:t>
              </a:r>
            </a:p>
            <a:p>
              <a:pPr lvl="0">
                <a:spcBef>
                  <a:spcPct val="20000"/>
                </a:spcBef>
                <a:buClr>
                  <a:srgbClr val="31B6FD"/>
                </a:buClr>
                <a:buSzPct val="100000"/>
              </a:pPr>
              <a:endParaRPr lang="en-US" sz="2400" dirty="0">
                <a:solidFill>
                  <a:srgbClr val="073E87"/>
                </a:solidFill>
              </a:endParaRPr>
            </a:p>
          </p:txBody>
        </p:sp>
        <p:sp>
          <p:nvSpPr>
            <p:cNvPr id="12" name="Speech Bubble: Rectangle with Corners Rounded 11">
              <a:extLst>
                <a:ext uri="{FF2B5EF4-FFF2-40B4-BE49-F238E27FC236}">
                  <a16:creationId xmlns:a16="http://schemas.microsoft.com/office/drawing/2014/main" id="{2B501DDC-8050-4CB4-8B33-F1FB0A863A24}"/>
                </a:ext>
              </a:extLst>
            </p:cNvPr>
            <p:cNvSpPr/>
            <p:nvPr/>
          </p:nvSpPr>
          <p:spPr>
            <a:xfrm>
              <a:off x="5943600" y="2481071"/>
              <a:ext cx="2514600" cy="643129"/>
            </a:xfrm>
            <a:prstGeom prst="wedgeRoundRectCallout">
              <a:avLst>
                <a:gd name="adj1" fmla="val -63876"/>
                <a:gd name="adj2" fmla="val -4893"/>
                <a:gd name="adj3" fmla="val 1666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rgbClr val="FF0000"/>
                  </a:solidFill>
                </a:rPr>
                <a:t>Period (</a:t>
              </a:r>
              <a:r>
                <a:rPr lang="en-US" altLang="zh-CN" dirty="0">
                  <a:solidFill>
                    <a:srgbClr val="FF0000"/>
                  </a:solidFill>
                </a:rPr>
                <a:t>punctuation)</a:t>
              </a:r>
              <a:endParaRPr kumimoji="1" lang="ja-JP" altLang="en-US" dirty="0"/>
            </a:p>
          </p:txBody>
        </p:sp>
        <p:sp>
          <p:nvSpPr>
            <p:cNvPr id="13" name="Down Arrow 4">
              <a:extLst>
                <a:ext uri="{FF2B5EF4-FFF2-40B4-BE49-F238E27FC236}">
                  <a16:creationId xmlns:a16="http://schemas.microsoft.com/office/drawing/2014/main" id="{3CADE90D-B684-4068-876A-FA09D1A66672}"/>
                </a:ext>
              </a:extLst>
            </p:cNvPr>
            <p:cNvSpPr/>
            <p:nvPr/>
          </p:nvSpPr>
          <p:spPr>
            <a:xfrm>
              <a:off x="3352800" y="3200400"/>
              <a:ext cx="381000" cy="83820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3092756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72067" y="2057400"/>
            <a:ext cx="7408333" cy="4068763"/>
          </a:xfrm>
        </p:spPr>
        <p:txBody>
          <a:bodyPr>
            <a:normAutofit/>
          </a:bodyPr>
          <a:lstStyle/>
          <a:p>
            <a:r>
              <a:rPr lang="ja-JP" altLang="en-US" b="1" dirty="0"/>
              <a:t>せんせい</a:t>
            </a:r>
          </a:p>
          <a:p>
            <a:r>
              <a:rPr lang="en-US" dirty="0"/>
              <a:t>reserved for describing somebody else's </a:t>
            </a:r>
            <a:r>
              <a:rPr lang="en-US" dirty="0">
                <a:solidFill>
                  <a:srgbClr val="FF0000"/>
                </a:solidFill>
              </a:rPr>
              <a:t>occupation</a:t>
            </a:r>
            <a:r>
              <a:rPr lang="en-US" dirty="0"/>
              <a:t>.</a:t>
            </a:r>
          </a:p>
          <a:p>
            <a:pPr lvl="1"/>
            <a:r>
              <a:rPr lang="ja-JP" altLang="en-US" dirty="0"/>
              <a:t>わたしは　せんせいです。 </a:t>
            </a:r>
            <a:r>
              <a:rPr lang="en-US" dirty="0"/>
              <a:t>makes sense, but may sound </a:t>
            </a:r>
            <a:r>
              <a:rPr lang="en-US" dirty="0">
                <a:solidFill>
                  <a:srgbClr val="FF0000"/>
                </a:solidFill>
              </a:rPr>
              <a:t>slightly arrogant</a:t>
            </a:r>
            <a:r>
              <a:rPr lang="en-US" dirty="0"/>
              <a:t>, because the word </a:t>
            </a:r>
            <a:r>
              <a:rPr lang="ja-JP" altLang="en-US" dirty="0"/>
              <a:t>せんせい</a:t>
            </a:r>
            <a:r>
              <a:rPr lang="en-US" dirty="0" err="1"/>
              <a:t>sensee</a:t>
            </a:r>
            <a:r>
              <a:rPr lang="en-US" dirty="0"/>
              <a:t> actually means an "</a:t>
            </a:r>
            <a:r>
              <a:rPr lang="en-US" dirty="0">
                <a:solidFill>
                  <a:srgbClr val="FF0000"/>
                </a:solidFill>
              </a:rPr>
              <a:t>honorable maste</a:t>
            </a:r>
            <a:r>
              <a:rPr lang="en-US" dirty="0"/>
              <a:t>r." </a:t>
            </a:r>
          </a:p>
          <a:p>
            <a:pPr lvl="1"/>
            <a:r>
              <a:rPr lang="en-US" dirty="0"/>
              <a:t>If you (or a member of your family) are a teacher, and if you want to be really </a:t>
            </a:r>
            <a:r>
              <a:rPr lang="en-US" dirty="0">
                <a:solidFill>
                  <a:srgbClr val="FF0000"/>
                </a:solidFill>
              </a:rPr>
              <a:t>modest</a:t>
            </a:r>
            <a:r>
              <a:rPr lang="en-US" dirty="0"/>
              <a:t>, you can use </a:t>
            </a:r>
            <a:r>
              <a:rPr lang="ja-JP" altLang="en-US" dirty="0">
                <a:solidFill>
                  <a:srgbClr val="FF0000"/>
                </a:solidFill>
              </a:rPr>
              <a:t>きょうし </a:t>
            </a:r>
            <a:r>
              <a:rPr lang="en-US" dirty="0"/>
              <a:t>instead.</a:t>
            </a:r>
          </a:p>
          <a:p>
            <a:pPr lvl="2"/>
            <a:r>
              <a:rPr lang="ja-JP" altLang="en-US" dirty="0"/>
              <a:t>わたしは　</a:t>
            </a:r>
            <a:r>
              <a:rPr lang="ja-JP" altLang="en-US" dirty="0">
                <a:solidFill>
                  <a:srgbClr val="FF0000"/>
                </a:solidFill>
              </a:rPr>
              <a:t>きょうし</a:t>
            </a:r>
            <a:r>
              <a:rPr lang="ja-JP" altLang="en-US" dirty="0"/>
              <a:t>です。</a:t>
            </a:r>
            <a:r>
              <a:rPr lang="en-US" altLang="ja-JP" dirty="0"/>
              <a:t>I am a teacher.</a:t>
            </a:r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b="1" dirty="0"/>
              <a:t>表現（ひょうげん）ノート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805250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72067" y="1828800"/>
            <a:ext cx="7408333" cy="4297363"/>
          </a:xfrm>
        </p:spPr>
        <p:txBody>
          <a:bodyPr>
            <a:normAutofit lnSpcReduction="10000"/>
          </a:bodyPr>
          <a:lstStyle/>
          <a:p>
            <a:r>
              <a:rPr lang="ja-JP" altLang="en-US" b="1" dirty="0"/>
              <a:t>さん</a:t>
            </a:r>
          </a:p>
          <a:p>
            <a:r>
              <a:rPr lang="en-US" dirty="0"/>
              <a:t>is placed after a name as a </a:t>
            </a:r>
            <a:r>
              <a:rPr lang="en-US" dirty="0">
                <a:solidFill>
                  <a:srgbClr val="FF0000"/>
                </a:solidFill>
              </a:rPr>
              <a:t>generic title</a:t>
            </a:r>
            <a:r>
              <a:rPr lang="en-US" dirty="0"/>
              <a:t>. It goes both with a given name and a family name.</a:t>
            </a:r>
          </a:p>
          <a:p>
            <a:pPr lvl="1"/>
            <a:r>
              <a:rPr lang="en-US" dirty="0"/>
              <a:t>given name </a:t>
            </a:r>
            <a:r>
              <a:rPr lang="ja-JP" altLang="en-US" dirty="0"/>
              <a:t>　＋さん</a:t>
            </a:r>
            <a:endParaRPr lang="en-US" dirty="0"/>
          </a:p>
          <a:p>
            <a:pPr lvl="1"/>
            <a:r>
              <a:rPr lang="en-US" dirty="0"/>
              <a:t>family name</a:t>
            </a:r>
            <a:r>
              <a:rPr lang="ja-JP" altLang="en-US" dirty="0"/>
              <a:t>　＋さん</a:t>
            </a:r>
            <a:endParaRPr lang="en-US" dirty="0"/>
          </a:p>
          <a:p>
            <a:r>
              <a:rPr lang="en-US" dirty="0"/>
              <a:t>Children are referred to as </a:t>
            </a:r>
            <a:r>
              <a:rPr lang="ja-JP" altLang="en-US" dirty="0">
                <a:solidFill>
                  <a:srgbClr val="FF0000"/>
                </a:solidFill>
              </a:rPr>
              <a:t>ちゃん</a:t>
            </a:r>
            <a:r>
              <a:rPr lang="en-US" dirty="0" err="1"/>
              <a:t>chan</a:t>
            </a:r>
            <a:r>
              <a:rPr lang="en-US" dirty="0"/>
              <a:t> (and boys in particular as </a:t>
            </a:r>
            <a:r>
              <a:rPr lang="ja-JP" altLang="en-US" dirty="0">
                <a:solidFill>
                  <a:srgbClr val="FF0000"/>
                </a:solidFill>
              </a:rPr>
              <a:t>くん</a:t>
            </a:r>
            <a:r>
              <a:rPr lang="en-US" dirty="0"/>
              <a:t>kun), rather than </a:t>
            </a:r>
            <a:r>
              <a:rPr lang="ja-JP" altLang="en-US" dirty="0"/>
              <a:t>さん</a:t>
            </a:r>
            <a:r>
              <a:rPr lang="en-US" dirty="0"/>
              <a:t>san.</a:t>
            </a:r>
          </a:p>
          <a:p>
            <a:r>
              <a:rPr lang="en-US" dirty="0"/>
              <a:t>Professors and doctors are usually referred to with the title </a:t>
            </a:r>
            <a:r>
              <a:rPr lang="ja-JP" altLang="en-US" dirty="0">
                <a:solidFill>
                  <a:srgbClr val="FF0000"/>
                </a:solidFill>
              </a:rPr>
              <a:t>せんせい</a:t>
            </a:r>
            <a:r>
              <a:rPr lang="en-US" altLang="ja-JP" dirty="0"/>
              <a:t>.</a:t>
            </a:r>
          </a:p>
          <a:p>
            <a:r>
              <a:rPr lang="ja-JP" altLang="en-US" dirty="0"/>
              <a:t>さん </a:t>
            </a:r>
            <a:r>
              <a:rPr lang="en-US" dirty="0"/>
              <a:t>and other title words are </a:t>
            </a:r>
            <a:r>
              <a:rPr lang="en-US" dirty="0">
                <a:solidFill>
                  <a:srgbClr val="FF0000"/>
                </a:solidFill>
              </a:rPr>
              <a:t>never used in reference to oneself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b="1" dirty="0"/>
              <a:t>表現（ひょうげん）ノート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857474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72067" y="1676400"/>
            <a:ext cx="7408333" cy="4449763"/>
          </a:xfrm>
        </p:spPr>
        <p:txBody>
          <a:bodyPr>
            <a:normAutofit/>
          </a:bodyPr>
          <a:lstStyle/>
          <a:p>
            <a:r>
              <a:rPr lang="en-US" b="1" dirty="0"/>
              <a:t>Referring to the person you are talking to</a:t>
            </a:r>
          </a:p>
          <a:p>
            <a:r>
              <a:rPr lang="en-US" dirty="0"/>
              <a:t>The word for "you," </a:t>
            </a:r>
            <a:r>
              <a:rPr lang="ja-JP" altLang="en-US" dirty="0">
                <a:solidFill>
                  <a:srgbClr val="FF0000"/>
                </a:solidFill>
              </a:rPr>
              <a:t>あなた</a:t>
            </a:r>
            <a:r>
              <a:rPr lang="en-US" altLang="ja-JP" dirty="0"/>
              <a:t>, </a:t>
            </a:r>
            <a:r>
              <a:rPr lang="en-US" dirty="0"/>
              <a:t>is </a:t>
            </a:r>
            <a:r>
              <a:rPr lang="en-US" dirty="0">
                <a:solidFill>
                  <a:srgbClr val="FF0000"/>
                </a:solidFill>
              </a:rPr>
              <a:t>not very commonly</a:t>
            </a:r>
            <a:r>
              <a:rPr lang="en-US" dirty="0"/>
              <a:t> used in Japanese. Instead, we use the name and a title like </a:t>
            </a:r>
            <a:r>
              <a:rPr lang="ja-JP" altLang="en-US" dirty="0"/>
              <a:t>さん </a:t>
            </a:r>
            <a:r>
              <a:rPr lang="en-US" dirty="0"/>
              <a:t>and </a:t>
            </a:r>
            <a:r>
              <a:rPr lang="ja-JP" altLang="en-US" dirty="0"/>
              <a:t>せんせい　</a:t>
            </a:r>
            <a:r>
              <a:rPr lang="en-US" dirty="0"/>
              <a:t>to refer the person you are talking to. </a:t>
            </a:r>
          </a:p>
          <a:p>
            <a:pPr lvl="1"/>
            <a:r>
              <a:rPr lang="ja-JP" altLang="en-US" dirty="0"/>
              <a:t>ハート</a:t>
            </a:r>
            <a:r>
              <a:rPr lang="ja-JP" altLang="en-US" dirty="0">
                <a:solidFill>
                  <a:srgbClr val="FF0000"/>
                </a:solidFill>
              </a:rPr>
              <a:t>さん</a:t>
            </a:r>
            <a:r>
              <a:rPr lang="ja-JP" altLang="en-US" dirty="0"/>
              <a:t>はスウェーデンじんですか？</a:t>
            </a:r>
            <a:r>
              <a:rPr lang="en-US" dirty="0"/>
              <a:t>Ms. Hart, are you Swedish?</a:t>
            </a:r>
            <a:endParaRPr lang="ja-JP" altLang="en-US" dirty="0"/>
          </a:p>
          <a:p>
            <a:pPr lvl="1"/>
            <a:r>
              <a:rPr lang="en-US" altLang="ja-JP" dirty="0"/>
              <a:t>Instead of </a:t>
            </a:r>
            <a:r>
              <a:rPr lang="ja-JP" altLang="en-US" dirty="0"/>
              <a:t>ハートさんは、</a:t>
            </a:r>
            <a:r>
              <a:rPr lang="ja-JP" altLang="en-US" i="1" dirty="0">
                <a:solidFill>
                  <a:srgbClr val="00B050"/>
                </a:solidFill>
              </a:rPr>
              <a:t>あなた</a:t>
            </a:r>
            <a:r>
              <a:rPr lang="ja-JP" altLang="en-US" dirty="0"/>
              <a:t>はスウェーデンじんですか？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b="1" dirty="0"/>
              <a:t>表現（ひょうげん）ノート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119254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81000" y="304800"/>
            <a:ext cx="8229600" cy="1252728"/>
          </a:xfrm>
        </p:spPr>
        <p:txBody>
          <a:bodyPr/>
          <a:lstStyle/>
          <a:p>
            <a:r>
              <a:rPr lang="en-US" dirty="0"/>
              <a:t>Self-introduction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4191000"/>
            <a:ext cx="1736888" cy="2324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2590801" y="1905000"/>
            <a:ext cx="6476999" cy="2933700"/>
            <a:chOff x="2590801" y="1905000"/>
            <a:chExt cx="6476999" cy="2933700"/>
          </a:xfrm>
        </p:grpSpPr>
        <p:sp>
          <p:nvSpPr>
            <p:cNvPr id="4" name="Rectangular Callout 3"/>
            <p:cNvSpPr/>
            <p:nvPr/>
          </p:nvSpPr>
          <p:spPr>
            <a:xfrm>
              <a:off x="2590801" y="1905000"/>
              <a:ext cx="6476999" cy="2933700"/>
            </a:xfrm>
            <a:prstGeom prst="wedgeRectCallout">
              <a:avLst>
                <a:gd name="adj1" fmla="val -54596"/>
                <a:gd name="adj2" fmla="val 66148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38425" y="2047875"/>
              <a:ext cx="6381750" cy="26479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1013042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33400" y="1475052"/>
            <a:ext cx="7408333" cy="3450696"/>
          </a:xfrm>
        </p:spPr>
        <p:txBody>
          <a:bodyPr/>
          <a:lstStyle/>
          <a:p>
            <a:r>
              <a:rPr lang="ja-JP" altLang="en-US" dirty="0"/>
              <a:t>エリンが挑戦！にほんごできます。</a:t>
            </a:r>
            <a:endParaRPr lang="en-US" dirty="0"/>
          </a:p>
          <a:p>
            <a:r>
              <a:rPr lang="en-US" dirty="0">
                <a:hlinkClick r:id="rId2"/>
              </a:rPr>
              <a:t>https://www.erin.ne.jp/jp/</a:t>
            </a:r>
            <a:r>
              <a:rPr lang="en-US" dirty="0"/>
              <a:t>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81000" y="304800"/>
            <a:ext cx="8229600" cy="1252728"/>
          </a:xfrm>
        </p:spPr>
        <p:txBody>
          <a:bodyPr/>
          <a:lstStyle/>
          <a:p>
            <a:r>
              <a:rPr lang="en-US" dirty="0"/>
              <a:t>Self-introduction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743200"/>
            <a:ext cx="7258050" cy="304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0187363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93457014"/>
              </p:ext>
            </p:extLst>
          </p:nvPr>
        </p:nvGraphicFramePr>
        <p:xfrm>
          <a:off x="838200" y="1447800"/>
          <a:ext cx="7162800" cy="509346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664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644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318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1308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1</a:t>
                      </a:r>
                      <a:endParaRPr lang="en-US" sz="1400" dirty="0">
                        <a:effectLst/>
                        <a:latin typeface="Arial"/>
                        <a:ea typeface="SimSu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sz="1400" dirty="0">
                          <a:solidFill>
                            <a:schemeClr val="bg1"/>
                          </a:solidFill>
                          <a:effectLst/>
                        </a:rPr>
                        <a:t>えいご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Arial"/>
                        <a:ea typeface="SimSu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English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Arial"/>
                        <a:ea typeface="SimSu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08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2</a:t>
                      </a:r>
                      <a:endParaRPr lang="en-US" sz="1400" dirty="0">
                        <a:effectLst/>
                        <a:latin typeface="Arial"/>
                        <a:ea typeface="SimSu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sz="1400" dirty="0">
                          <a:effectLst/>
                        </a:rPr>
                        <a:t>えんげき</a:t>
                      </a:r>
                      <a:endParaRPr lang="en-US" sz="1400" dirty="0">
                        <a:effectLst/>
                        <a:latin typeface="Arial"/>
                        <a:ea typeface="SimSu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Drama</a:t>
                      </a:r>
                      <a:endParaRPr lang="en-US" sz="1400" dirty="0">
                        <a:effectLst/>
                        <a:latin typeface="Arial"/>
                        <a:ea typeface="SimSu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308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3</a:t>
                      </a:r>
                      <a:endParaRPr lang="en-US" sz="1400">
                        <a:effectLst/>
                        <a:latin typeface="Arial"/>
                        <a:ea typeface="SimSu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sz="1400" dirty="0">
                          <a:effectLst/>
                        </a:rPr>
                        <a:t>おんがく</a:t>
                      </a:r>
                      <a:endParaRPr lang="en-US" sz="1400" dirty="0">
                        <a:effectLst/>
                        <a:latin typeface="Arial"/>
                        <a:ea typeface="SimSu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Music</a:t>
                      </a:r>
                      <a:endParaRPr lang="en-US" sz="1400">
                        <a:effectLst/>
                        <a:latin typeface="Arial"/>
                        <a:ea typeface="SimSu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08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4</a:t>
                      </a:r>
                      <a:endParaRPr lang="en-US" sz="1400">
                        <a:effectLst/>
                        <a:latin typeface="Arial"/>
                        <a:ea typeface="SimSu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sz="1400" dirty="0">
                          <a:effectLst/>
                        </a:rPr>
                        <a:t>かいけいがく</a:t>
                      </a:r>
                      <a:endParaRPr lang="en-US" sz="1400" dirty="0">
                        <a:effectLst/>
                        <a:latin typeface="Arial"/>
                        <a:ea typeface="SimSu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Accounting</a:t>
                      </a:r>
                      <a:endParaRPr lang="en-US" sz="1400">
                        <a:effectLst/>
                        <a:latin typeface="Arial"/>
                        <a:ea typeface="SimSu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308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5</a:t>
                      </a:r>
                      <a:endParaRPr lang="en-US" sz="1400">
                        <a:effectLst/>
                        <a:latin typeface="Arial"/>
                        <a:ea typeface="SimSu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sz="1400" dirty="0">
                          <a:effectLst/>
                        </a:rPr>
                        <a:t>かがく</a:t>
                      </a:r>
                      <a:endParaRPr lang="en-US" sz="1400" dirty="0">
                        <a:effectLst/>
                        <a:latin typeface="Arial"/>
                        <a:ea typeface="SimSu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Chemistry</a:t>
                      </a:r>
                      <a:endParaRPr lang="en-US" sz="1400">
                        <a:effectLst/>
                        <a:latin typeface="Arial"/>
                        <a:ea typeface="SimSu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308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6</a:t>
                      </a:r>
                      <a:endParaRPr lang="en-US" sz="1400">
                        <a:effectLst/>
                        <a:latin typeface="Arial"/>
                        <a:ea typeface="SimSu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sz="1400" dirty="0">
                          <a:effectLst/>
                        </a:rPr>
                        <a:t>かせいがく</a:t>
                      </a:r>
                      <a:endParaRPr lang="en-US" sz="1400" dirty="0">
                        <a:effectLst/>
                        <a:latin typeface="Arial"/>
                        <a:ea typeface="SimSu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Home Economics</a:t>
                      </a:r>
                      <a:endParaRPr lang="en-US" sz="1400">
                        <a:effectLst/>
                        <a:latin typeface="Arial"/>
                        <a:ea typeface="SimSu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308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7</a:t>
                      </a:r>
                      <a:endParaRPr lang="en-US" sz="1400">
                        <a:effectLst/>
                        <a:latin typeface="Arial"/>
                        <a:ea typeface="SimSu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sz="1400" dirty="0">
                          <a:effectLst/>
                        </a:rPr>
                        <a:t>かんごがく</a:t>
                      </a:r>
                      <a:endParaRPr lang="en-US" sz="1400" dirty="0">
                        <a:effectLst/>
                        <a:latin typeface="Arial"/>
                        <a:ea typeface="SimSu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Nursing</a:t>
                      </a:r>
                      <a:endParaRPr lang="en-US" sz="1400">
                        <a:effectLst/>
                        <a:latin typeface="Arial"/>
                        <a:ea typeface="SimSu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308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8</a:t>
                      </a:r>
                      <a:endParaRPr lang="en-US" sz="1400">
                        <a:effectLst/>
                        <a:latin typeface="Arial"/>
                        <a:ea typeface="SimSu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sz="1400" dirty="0">
                          <a:effectLst/>
                        </a:rPr>
                        <a:t>きょういくがく</a:t>
                      </a:r>
                      <a:endParaRPr lang="en-US" sz="1400" dirty="0">
                        <a:effectLst/>
                        <a:latin typeface="Arial"/>
                        <a:ea typeface="SimSu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Education</a:t>
                      </a:r>
                      <a:endParaRPr lang="en-US" sz="1400" dirty="0">
                        <a:effectLst/>
                        <a:latin typeface="Arial"/>
                        <a:ea typeface="SimSu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308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9</a:t>
                      </a:r>
                      <a:endParaRPr lang="en-US" sz="1400">
                        <a:effectLst/>
                        <a:latin typeface="Arial"/>
                        <a:ea typeface="SimSu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sz="1400" dirty="0">
                          <a:effectLst/>
                        </a:rPr>
                        <a:t>けいえいがく</a:t>
                      </a:r>
                      <a:endParaRPr lang="en-US" sz="1400" dirty="0">
                        <a:effectLst/>
                        <a:latin typeface="Arial"/>
                        <a:ea typeface="SimSu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Business Administration</a:t>
                      </a:r>
                      <a:endParaRPr lang="en-US" sz="1400" dirty="0">
                        <a:effectLst/>
                        <a:latin typeface="Arial"/>
                        <a:ea typeface="SimSu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308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10</a:t>
                      </a:r>
                      <a:endParaRPr lang="en-US" sz="1400">
                        <a:effectLst/>
                        <a:latin typeface="Arial"/>
                        <a:ea typeface="SimSu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sz="1400">
                          <a:effectLst/>
                        </a:rPr>
                        <a:t>けいざいがく</a:t>
                      </a:r>
                      <a:endParaRPr lang="en-US" sz="1400">
                        <a:effectLst/>
                        <a:latin typeface="Arial"/>
                        <a:ea typeface="SimSu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Economics</a:t>
                      </a:r>
                      <a:endParaRPr lang="en-US" sz="1400" dirty="0">
                        <a:effectLst/>
                        <a:latin typeface="Arial"/>
                        <a:ea typeface="SimSu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1308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11</a:t>
                      </a:r>
                      <a:endParaRPr lang="en-US" sz="1400">
                        <a:effectLst/>
                        <a:latin typeface="Arial"/>
                        <a:ea typeface="SimSu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sz="1400">
                          <a:effectLst/>
                        </a:rPr>
                        <a:t>げんごがく</a:t>
                      </a:r>
                      <a:endParaRPr lang="en-US" sz="1400">
                        <a:effectLst/>
                        <a:latin typeface="Arial"/>
                        <a:ea typeface="SimSu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Linguistics</a:t>
                      </a:r>
                      <a:endParaRPr lang="en-US" sz="1400" dirty="0">
                        <a:effectLst/>
                        <a:latin typeface="Arial"/>
                        <a:ea typeface="SimSu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1308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12</a:t>
                      </a:r>
                      <a:endParaRPr lang="en-US" sz="1400">
                        <a:effectLst/>
                        <a:latin typeface="Arial"/>
                        <a:ea typeface="SimSu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sz="1400">
                          <a:effectLst/>
                        </a:rPr>
                        <a:t>こうがく</a:t>
                      </a:r>
                      <a:endParaRPr lang="en-US" sz="1400">
                        <a:effectLst/>
                        <a:latin typeface="Arial"/>
                        <a:ea typeface="SimSu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Engineering</a:t>
                      </a:r>
                      <a:endParaRPr lang="en-US" sz="1400" dirty="0">
                        <a:effectLst/>
                        <a:latin typeface="Arial"/>
                        <a:ea typeface="SimSu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1308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13</a:t>
                      </a:r>
                      <a:endParaRPr lang="en-US" sz="1400">
                        <a:effectLst/>
                        <a:latin typeface="Arial"/>
                        <a:ea typeface="SimSu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sz="1400">
                          <a:effectLst/>
                        </a:rPr>
                        <a:t>こくさいけいえい</a:t>
                      </a:r>
                      <a:endParaRPr lang="en-US" sz="1400">
                        <a:effectLst/>
                        <a:latin typeface="Arial"/>
                        <a:ea typeface="SimSu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International Business</a:t>
                      </a:r>
                      <a:endParaRPr lang="en-US" sz="1400" dirty="0">
                        <a:effectLst/>
                        <a:latin typeface="Arial"/>
                        <a:ea typeface="SimSu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1308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14</a:t>
                      </a:r>
                      <a:endParaRPr lang="en-US" sz="1400">
                        <a:effectLst/>
                        <a:latin typeface="Arial"/>
                        <a:ea typeface="SimSu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sz="1400">
                          <a:effectLst/>
                        </a:rPr>
                        <a:t>こてん</a:t>
                      </a:r>
                      <a:endParaRPr lang="en-US" sz="1400">
                        <a:effectLst/>
                        <a:latin typeface="Arial"/>
                        <a:ea typeface="SimSu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Classics</a:t>
                      </a:r>
                      <a:endParaRPr lang="en-US" sz="1400" dirty="0">
                        <a:effectLst/>
                        <a:latin typeface="Arial"/>
                        <a:ea typeface="SimSu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1308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15</a:t>
                      </a:r>
                      <a:endParaRPr lang="en-US" sz="1400">
                        <a:effectLst/>
                        <a:latin typeface="Arial"/>
                        <a:ea typeface="SimSu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sz="1400">
                          <a:effectLst/>
                        </a:rPr>
                        <a:t>ざいせいがく</a:t>
                      </a:r>
                      <a:endParaRPr lang="en-US" sz="1400">
                        <a:effectLst/>
                        <a:latin typeface="Arial"/>
                        <a:ea typeface="SimSu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Finance</a:t>
                      </a:r>
                      <a:endParaRPr lang="en-US" sz="1400" dirty="0">
                        <a:effectLst/>
                        <a:latin typeface="Arial"/>
                        <a:ea typeface="SimSu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1308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16</a:t>
                      </a:r>
                      <a:endParaRPr lang="en-US" sz="1400">
                        <a:effectLst/>
                        <a:latin typeface="Arial"/>
                        <a:ea typeface="SimSu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sz="1400">
                          <a:effectLst/>
                        </a:rPr>
                        <a:t>しじょうちょうさ</a:t>
                      </a:r>
                      <a:endParaRPr lang="en-US" sz="1400">
                        <a:effectLst/>
                        <a:latin typeface="Arial"/>
                        <a:ea typeface="SimSu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Marketing</a:t>
                      </a:r>
                      <a:endParaRPr lang="en-US" sz="1400" dirty="0">
                        <a:effectLst/>
                        <a:latin typeface="Arial"/>
                        <a:ea typeface="SimSu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1308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17</a:t>
                      </a:r>
                      <a:endParaRPr lang="en-US" sz="1400">
                        <a:effectLst/>
                        <a:latin typeface="Arial"/>
                        <a:ea typeface="SimSu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sz="1400">
                          <a:effectLst/>
                        </a:rPr>
                        <a:t>しゃかいがく</a:t>
                      </a:r>
                      <a:endParaRPr lang="en-US" sz="1400">
                        <a:effectLst/>
                        <a:latin typeface="Arial"/>
                        <a:ea typeface="SimSu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Sociology</a:t>
                      </a:r>
                      <a:endParaRPr lang="en-US" sz="1400" dirty="0">
                        <a:effectLst/>
                        <a:latin typeface="Arial"/>
                        <a:ea typeface="SimSu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1308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18</a:t>
                      </a:r>
                      <a:endParaRPr lang="en-US" sz="1400">
                        <a:effectLst/>
                        <a:latin typeface="Arial"/>
                        <a:ea typeface="SimSu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sz="1400">
                          <a:effectLst/>
                        </a:rPr>
                        <a:t>しゅうきょうがく</a:t>
                      </a:r>
                      <a:endParaRPr lang="en-US" sz="1400">
                        <a:effectLst/>
                        <a:latin typeface="Arial"/>
                        <a:ea typeface="SimSu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Religious Studies</a:t>
                      </a:r>
                      <a:endParaRPr lang="en-US" sz="1400" dirty="0">
                        <a:effectLst/>
                        <a:latin typeface="Arial"/>
                        <a:ea typeface="SimSu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1308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19</a:t>
                      </a:r>
                      <a:endParaRPr lang="en-US" sz="1400">
                        <a:effectLst/>
                        <a:latin typeface="Arial"/>
                        <a:ea typeface="SimSu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sz="1400">
                          <a:effectLst/>
                        </a:rPr>
                        <a:t>しんりがく</a:t>
                      </a:r>
                      <a:endParaRPr lang="en-US" sz="1400">
                        <a:effectLst/>
                        <a:latin typeface="Arial"/>
                        <a:ea typeface="SimSu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Psychology</a:t>
                      </a:r>
                      <a:endParaRPr lang="en-US" sz="1400" dirty="0">
                        <a:effectLst/>
                        <a:latin typeface="Arial"/>
                        <a:ea typeface="SimSu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1308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20</a:t>
                      </a:r>
                      <a:endParaRPr lang="en-US" sz="1400">
                        <a:effectLst/>
                        <a:latin typeface="Arial"/>
                        <a:ea typeface="SimSu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sz="1400">
                          <a:effectLst/>
                        </a:rPr>
                        <a:t>じょせいがく</a:t>
                      </a:r>
                      <a:endParaRPr lang="en-US" sz="1400">
                        <a:effectLst/>
                        <a:latin typeface="Arial"/>
                        <a:ea typeface="SimSu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Women's Studies</a:t>
                      </a:r>
                      <a:endParaRPr lang="en-US" sz="1400" dirty="0">
                        <a:effectLst/>
                        <a:latin typeface="Arial"/>
                        <a:ea typeface="SimSu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1308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21</a:t>
                      </a:r>
                      <a:endParaRPr lang="en-US" sz="1400">
                        <a:effectLst/>
                        <a:latin typeface="Arial"/>
                        <a:ea typeface="SimSu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sz="1400">
                          <a:effectLst/>
                        </a:rPr>
                        <a:t>じんるいがく</a:t>
                      </a:r>
                      <a:endParaRPr lang="en-US" sz="1400">
                        <a:effectLst/>
                        <a:latin typeface="Arial"/>
                        <a:ea typeface="SimSu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Anthropology</a:t>
                      </a:r>
                      <a:endParaRPr lang="en-US" sz="1400" dirty="0">
                        <a:effectLst/>
                        <a:latin typeface="Arial"/>
                        <a:ea typeface="SimSu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21308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22</a:t>
                      </a:r>
                      <a:endParaRPr lang="en-US" sz="1400">
                        <a:effectLst/>
                        <a:latin typeface="Arial"/>
                        <a:ea typeface="SimSu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sz="1400">
                          <a:effectLst/>
                        </a:rPr>
                        <a:t>すうがく</a:t>
                      </a:r>
                      <a:endParaRPr lang="en-US" sz="1400">
                        <a:effectLst/>
                        <a:latin typeface="Arial"/>
                        <a:ea typeface="SimSu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Mathematics</a:t>
                      </a:r>
                      <a:endParaRPr lang="en-US" sz="1400" dirty="0">
                        <a:effectLst/>
                        <a:latin typeface="Arial"/>
                        <a:ea typeface="SimSu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</a:tbl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majors</a:t>
            </a:r>
          </a:p>
        </p:txBody>
      </p:sp>
    </p:spTree>
    <p:extLst>
      <p:ext uri="{BB962C8B-B14F-4D97-AF65-F5344CB8AC3E}">
        <p14:creationId xmlns:p14="http://schemas.microsoft.com/office/powerpoint/2010/main" val="272660811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338328"/>
            <a:ext cx="8229600" cy="804672"/>
          </a:xfrm>
        </p:spPr>
        <p:txBody>
          <a:bodyPr/>
          <a:lstStyle/>
          <a:p>
            <a:r>
              <a:rPr lang="en-US" dirty="0"/>
              <a:t>some majors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11774852"/>
              </p:ext>
            </p:extLst>
          </p:nvPr>
        </p:nvGraphicFramePr>
        <p:xfrm>
          <a:off x="762000" y="1143000"/>
          <a:ext cx="7162800" cy="503040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65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495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3804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23</a:t>
                      </a:r>
                      <a:endParaRPr lang="en-US" sz="1400">
                        <a:effectLst/>
                        <a:latin typeface="Arial"/>
                        <a:ea typeface="SimSu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sz="1400">
                          <a:effectLst/>
                        </a:rPr>
                        <a:t>せいじがく</a:t>
                      </a:r>
                      <a:endParaRPr lang="en-US" sz="1400">
                        <a:effectLst/>
                        <a:latin typeface="Arial"/>
                        <a:ea typeface="SimSu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Physical Education</a:t>
                      </a:r>
                      <a:endParaRPr lang="en-US" sz="1400">
                        <a:effectLst/>
                        <a:latin typeface="Arial"/>
                        <a:ea typeface="SimSu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804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24</a:t>
                      </a:r>
                      <a:endParaRPr lang="en-US" sz="1400">
                        <a:effectLst/>
                        <a:latin typeface="Arial"/>
                        <a:ea typeface="SimSu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sz="1400">
                          <a:effectLst/>
                        </a:rPr>
                        <a:t>せいぶつがく</a:t>
                      </a:r>
                      <a:endParaRPr lang="en-US" sz="1400">
                        <a:effectLst/>
                        <a:latin typeface="Arial"/>
                        <a:ea typeface="SimSu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Biology</a:t>
                      </a:r>
                      <a:endParaRPr lang="en-US" sz="1400">
                        <a:effectLst/>
                        <a:latin typeface="Arial"/>
                        <a:ea typeface="SimSu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804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25</a:t>
                      </a:r>
                      <a:endParaRPr lang="en-US" sz="1400">
                        <a:effectLst/>
                        <a:latin typeface="Arial"/>
                        <a:ea typeface="SimSu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sz="1400">
                          <a:effectLst/>
                        </a:rPr>
                        <a:t>ちりがく</a:t>
                      </a:r>
                      <a:endParaRPr lang="en-US" sz="1400">
                        <a:effectLst/>
                        <a:latin typeface="Arial"/>
                        <a:ea typeface="SimSu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Geography</a:t>
                      </a:r>
                      <a:endParaRPr lang="en-US" sz="1400">
                        <a:effectLst/>
                        <a:latin typeface="Arial"/>
                        <a:ea typeface="SimSu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804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26</a:t>
                      </a:r>
                      <a:endParaRPr lang="en-US" sz="1400">
                        <a:effectLst/>
                        <a:latin typeface="Arial"/>
                        <a:ea typeface="SimSu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sz="1400">
                          <a:effectLst/>
                        </a:rPr>
                        <a:t>てつがく</a:t>
                      </a:r>
                      <a:endParaRPr lang="en-US" sz="1400">
                        <a:effectLst/>
                        <a:latin typeface="Arial"/>
                        <a:ea typeface="SimSu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Philosophy</a:t>
                      </a:r>
                      <a:endParaRPr lang="en-US" sz="1400">
                        <a:effectLst/>
                        <a:latin typeface="Arial"/>
                        <a:ea typeface="SimSu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804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27</a:t>
                      </a:r>
                      <a:endParaRPr lang="en-US" sz="1400">
                        <a:effectLst/>
                        <a:latin typeface="Arial"/>
                        <a:ea typeface="SimSu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sz="1400">
                          <a:effectLst/>
                        </a:rPr>
                        <a:t>とうけいがく</a:t>
                      </a:r>
                      <a:endParaRPr lang="en-US" sz="1400">
                        <a:effectLst/>
                        <a:latin typeface="Arial"/>
                        <a:ea typeface="SimSu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Statistics</a:t>
                      </a:r>
                      <a:endParaRPr lang="en-US" sz="1400">
                        <a:effectLst/>
                        <a:latin typeface="Arial"/>
                        <a:ea typeface="SimSu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804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28</a:t>
                      </a:r>
                      <a:endParaRPr lang="en-US" sz="1400">
                        <a:effectLst/>
                        <a:latin typeface="Arial"/>
                        <a:ea typeface="SimSu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sz="1400">
                          <a:effectLst/>
                        </a:rPr>
                        <a:t>にほんご</a:t>
                      </a:r>
                      <a:endParaRPr lang="en-US" sz="1400">
                        <a:effectLst/>
                        <a:latin typeface="Arial"/>
                        <a:ea typeface="SimSu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Japanese</a:t>
                      </a:r>
                      <a:endParaRPr lang="en-US" sz="1400">
                        <a:effectLst/>
                        <a:latin typeface="Arial"/>
                        <a:ea typeface="SimSu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804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29</a:t>
                      </a:r>
                      <a:endParaRPr lang="en-US" sz="1400">
                        <a:effectLst/>
                        <a:latin typeface="Arial"/>
                        <a:ea typeface="SimSu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sz="1400">
                          <a:effectLst/>
                        </a:rPr>
                        <a:t>ひかくぶんがく</a:t>
                      </a:r>
                      <a:endParaRPr lang="en-US" sz="1400">
                        <a:effectLst/>
                        <a:latin typeface="Arial"/>
                        <a:ea typeface="SimSu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Comparative Literature</a:t>
                      </a:r>
                      <a:endParaRPr lang="en-US" sz="1400">
                        <a:effectLst/>
                        <a:latin typeface="Arial"/>
                        <a:ea typeface="SimSu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804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30</a:t>
                      </a:r>
                      <a:endParaRPr lang="en-US" sz="1400">
                        <a:effectLst/>
                        <a:latin typeface="Arial"/>
                        <a:ea typeface="SimSu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sz="1400">
                          <a:effectLst/>
                        </a:rPr>
                        <a:t>びじゅつ</a:t>
                      </a:r>
                      <a:endParaRPr lang="en-US" sz="1400">
                        <a:effectLst/>
                        <a:latin typeface="Arial"/>
                        <a:ea typeface="SimSu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Art</a:t>
                      </a:r>
                      <a:endParaRPr lang="en-US" sz="1400">
                        <a:effectLst/>
                        <a:latin typeface="Arial"/>
                        <a:ea typeface="SimSu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3804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31</a:t>
                      </a:r>
                      <a:endParaRPr lang="en-US" sz="1400">
                        <a:effectLst/>
                        <a:latin typeface="Arial"/>
                        <a:ea typeface="SimSu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sz="1400">
                          <a:effectLst/>
                        </a:rPr>
                        <a:t>ふくしがく</a:t>
                      </a:r>
                      <a:endParaRPr lang="en-US" sz="1400">
                        <a:effectLst/>
                        <a:latin typeface="Arial"/>
                        <a:ea typeface="SimSu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Social Work</a:t>
                      </a:r>
                      <a:endParaRPr lang="en-US" sz="1400">
                        <a:effectLst/>
                        <a:latin typeface="Arial"/>
                        <a:ea typeface="SimSu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3804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32</a:t>
                      </a:r>
                      <a:endParaRPr lang="en-US" sz="1400">
                        <a:effectLst/>
                        <a:latin typeface="Arial"/>
                        <a:ea typeface="SimSu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sz="1400">
                          <a:effectLst/>
                        </a:rPr>
                        <a:t>ぶんげい</a:t>
                      </a:r>
                      <a:endParaRPr lang="en-US" sz="1400">
                        <a:effectLst/>
                        <a:latin typeface="Arial"/>
                        <a:ea typeface="SimSu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Creative writing</a:t>
                      </a:r>
                      <a:endParaRPr lang="en-US" sz="1400">
                        <a:effectLst/>
                        <a:latin typeface="Arial"/>
                        <a:ea typeface="SimSu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3804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33</a:t>
                      </a:r>
                      <a:endParaRPr lang="en-US" sz="1400">
                        <a:effectLst/>
                        <a:latin typeface="Arial"/>
                        <a:ea typeface="SimSu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sz="1400">
                          <a:effectLst/>
                        </a:rPr>
                        <a:t>れきし</a:t>
                      </a:r>
                      <a:endParaRPr lang="en-US" sz="1400">
                        <a:effectLst/>
                        <a:latin typeface="Arial"/>
                        <a:ea typeface="SimSu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History</a:t>
                      </a:r>
                      <a:endParaRPr lang="en-US" sz="1400">
                        <a:effectLst/>
                        <a:latin typeface="Arial"/>
                        <a:ea typeface="SimSu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3804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34</a:t>
                      </a:r>
                      <a:endParaRPr lang="en-US" sz="1400">
                        <a:effectLst/>
                        <a:latin typeface="Arial"/>
                        <a:ea typeface="SimSu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sz="1400">
                          <a:effectLst/>
                        </a:rPr>
                        <a:t>アジア（あじあ）けんきゅう</a:t>
                      </a:r>
                      <a:endParaRPr lang="en-US" sz="1400">
                        <a:effectLst/>
                        <a:latin typeface="Arial"/>
                        <a:ea typeface="SimSu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Asian Studies</a:t>
                      </a:r>
                      <a:endParaRPr lang="en-US" sz="1400">
                        <a:effectLst/>
                        <a:latin typeface="Arial"/>
                        <a:ea typeface="SimSu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7609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35</a:t>
                      </a:r>
                      <a:endParaRPr lang="en-US" sz="1400">
                        <a:effectLst/>
                        <a:latin typeface="Arial"/>
                        <a:ea typeface="SimSu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sz="1400">
                          <a:effectLst/>
                        </a:rPr>
                        <a:t>コミュニケーション　（こみゅにけーしょん）</a:t>
                      </a:r>
                      <a:endParaRPr lang="en-US" sz="1400">
                        <a:effectLst/>
                        <a:latin typeface="Arial"/>
                        <a:ea typeface="SimSu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Communication</a:t>
                      </a:r>
                      <a:endParaRPr lang="en-US" sz="1400">
                        <a:effectLst/>
                        <a:latin typeface="Arial"/>
                        <a:ea typeface="SimSu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7609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36</a:t>
                      </a:r>
                      <a:endParaRPr lang="en-US" sz="1400">
                        <a:effectLst/>
                        <a:latin typeface="Arial"/>
                        <a:ea typeface="SimSu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sz="1400">
                          <a:effectLst/>
                        </a:rPr>
                        <a:t>コンピューター （こんぴゅーたー）</a:t>
                      </a:r>
                      <a:endParaRPr lang="en-US" sz="1400">
                        <a:effectLst/>
                        <a:latin typeface="Arial"/>
                        <a:ea typeface="SimSu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Computer Science</a:t>
                      </a:r>
                      <a:endParaRPr lang="en-US" sz="1400">
                        <a:effectLst/>
                        <a:latin typeface="Arial"/>
                        <a:ea typeface="SimSu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7609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37</a:t>
                      </a:r>
                      <a:endParaRPr lang="en-US" sz="1400">
                        <a:effectLst/>
                        <a:latin typeface="Arial"/>
                        <a:ea typeface="SimSu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sz="1400">
                          <a:effectLst/>
                        </a:rPr>
                        <a:t>ジャーナリズム（じゃーなりずむ）</a:t>
                      </a:r>
                      <a:endParaRPr lang="en-US" sz="1400">
                        <a:effectLst/>
                        <a:latin typeface="Arial"/>
                        <a:ea typeface="SimSu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Journalism</a:t>
                      </a:r>
                      <a:endParaRPr lang="en-US" sz="1400">
                        <a:effectLst/>
                        <a:latin typeface="Arial"/>
                        <a:ea typeface="SimSu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3804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38</a:t>
                      </a:r>
                      <a:endParaRPr lang="en-US" sz="1400">
                        <a:effectLst/>
                        <a:latin typeface="Arial"/>
                        <a:ea typeface="SimSu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sz="1400">
                          <a:effectLst/>
                        </a:rPr>
                        <a:t>スペインご（すぺいんご）</a:t>
                      </a:r>
                      <a:endParaRPr lang="en-US" sz="1400">
                        <a:effectLst/>
                        <a:latin typeface="Arial"/>
                        <a:ea typeface="SimSu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Spanish</a:t>
                      </a:r>
                      <a:endParaRPr lang="en-US" sz="1400">
                        <a:effectLst/>
                        <a:latin typeface="Arial"/>
                        <a:ea typeface="SimSu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3804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39</a:t>
                      </a:r>
                      <a:endParaRPr lang="en-US" sz="1400">
                        <a:effectLst/>
                        <a:latin typeface="Arial"/>
                        <a:ea typeface="SimSu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sz="1400">
                          <a:effectLst/>
                        </a:rPr>
                        <a:t>ダンス（だんす）</a:t>
                      </a:r>
                      <a:endParaRPr lang="en-US" sz="1400">
                        <a:effectLst/>
                        <a:latin typeface="Arial"/>
                        <a:ea typeface="SimSu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Dance</a:t>
                      </a:r>
                      <a:endParaRPr lang="en-US" sz="1400">
                        <a:effectLst/>
                        <a:latin typeface="Arial"/>
                        <a:ea typeface="SimSu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3804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40</a:t>
                      </a:r>
                      <a:endParaRPr lang="en-US" sz="1400">
                        <a:effectLst/>
                        <a:latin typeface="Arial"/>
                        <a:ea typeface="SimSu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sz="1400">
                          <a:effectLst/>
                        </a:rPr>
                        <a:t>ドイツご（どいつご）</a:t>
                      </a:r>
                      <a:endParaRPr lang="en-US" sz="1400">
                        <a:effectLst/>
                        <a:latin typeface="Arial"/>
                        <a:ea typeface="SimSu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German</a:t>
                      </a:r>
                      <a:endParaRPr lang="en-US" sz="1400" dirty="0">
                        <a:effectLst/>
                        <a:latin typeface="Arial"/>
                        <a:ea typeface="SimSu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3804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41</a:t>
                      </a:r>
                      <a:endParaRPr lang="en-US" sz="1400">
                        <a:effectLst/>
                        <a:latin typeface="Arial"/>
                        <a:ea typeface="SimSu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sz="1400">
                          <a:effectLst/>
                        </a:rPr>
                        <a:t>フランスご（ふらんすご）</a:t>
                      </a:r>
                      <a:endParaRPr lang="en-US" sz="1400">
                        <a:effectLst/>
                        <a:latin typeface="Arial"/>
                        <a:ea typeface="SimSu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French</a:t>
                      </a:r>
                      <a:endParaRPr lang="en-US" sz="1400">
                        <a:effectLst/>
                        <a:latin typeface="Arial"/>
                        <a:ea typeface="SimSu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7609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42</a:t>
                      </a:r>
                      <a:endParaRPr lang="en-US" sz="1400">
                        <a:effectLst/>
                        <a:latin typeface="Arial"/>
                        <a:ea typeface="SimSu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sz="1400">
                          <a:effectLst/>
                        </a:rPr>
                        <a:t>マネージメント（まねーじめんと）</a:t>
                      </a:r>
                      <a:endParaRPr lang="en-US" sz="1400">
                        <a:effectLst/>
                        <a:latin typeface="Arial"/>
                        <a:ea typeface="SimSu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Management</a:t>
                      </a:r>
                      <a:endParaRPr lang="en-US" sz="1400">
                        <a:effectLst/>
                        <a:latin typeface="Arial"/>
                        <a:ea typeface="SimSu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3804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43</a:t>
                      </a:r>
                      <a:endParaRPr lang="en-US" sz="1400">
                        <a:effectLst/>
                        <a:latin typeface="Arial"/>
                        <a:ea typeface="SimSu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sz="1400">
                          <a:effectLst/>
                        </a:rPr>
                        <a:t>ロシアご（ろしあご）</a:t>
                      </a:r>
                      <a:endParaRPr lang="en-US" sz="1400">
                        <a:effectLst/>
                        <a:latin typeface="Arial"/>
                        <a:ea typeface="SimSu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Russian</a:t>
                      </a:r>
                      <a:endParaRPr lang="en-US" sz="1400" dirty="0">
                        <a:effectLst/>
                        <a:latin typeface="Arial"/>
                        <a:ea typeface="SimSu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8312385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Vocabulary</a:t>
            </a:r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524000"/>
            <a:ext cx="65532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53718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D239218-54C7-4BBD-A82C-0B0599CAC7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B25862A-FE4B-415B-A8C6-1972330FA5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sz="3200" dirty="0"/>
              <a:t>L1 </a:t>
            </a:r>
            <a:r>
              <a:rPr lang="zh-CN" altLang="en-US" sz="3200" dirty="0"/>
              <a:t>学生</a:t>
            </a:r>
            <a:r>
              <a:rPr lang="ja-JP" altLang="en-US" sz="3200" dirty="0"/>
              <a:t>（がくせい）</a:t>
            </a:r>
            <a:br>
              <a:rPr lang="en-US" altLang="zh-CN" sz="3200" dirty="0"/>
            </a:br>
            <a:r>
              <a:rPr lang="zh-CN" altLang="en-US" sz="3200" dirty="0"/>
              <a:t> </a:t>
            </a:r>
            <a:r>
              <a:rPr lang="en-US" altLang="zh-CN" sz="3200" dirty="0"/>
              <a:t>L1, L8 </a:t>
            </a:r>
            <a:r>
              <a:rPr lang="zh-CN" altLang="en-US" sz="3200" dirty="0"/>
              <a:t>大学生</a:t>
            </a:r>
            <a:r>
              <a:rPr lang="ja-JP" altLang="en-US" sz="3200" dirty="0"/>
              <a:t>（だいがくせい）</a:t>
            </a:r>
            <a:r>
              <a:rPr lang="zh-CN" altLang="en-US" sz="3200" dirty="0"/>
              <a:t> </a:t>
            </a:r>
            <a:endParaRPr kumimoji="1" lang="ja-JP" altLang="en-US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B3B528-5CBC-4C01-A76A-53777D49FE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1561559"/>
            <a:ext cx="5687045" cy="4862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17836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107950C-4BC6-414E-8BF5-26603B9902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6B885ED-375B-47B5-BA86-2162F49FC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sz="3600" dirty="0">
                <a:latin typeface="KaiTi" panose="02010609060101010101" pitchFamily="49" charset="-122"/>
                <a:ea typeface="KaiTi" panose="02010609060101010101" pitchFamily="49" charset="-122"/>
              </a:rPr>
              <a:t>L1 </a:t>
            </a:r>
            <a:r>
              <a:rPr lang="ja-JP" altLang="en-US" sz="3600" dirty="0">
                <a:latin typeface="KaiTi" panose="02010609060101010101" pitchFamily="49" charset="-122"/>
                <a:ea typeface="KaiTi" panose="02010609060101010101" pitchFamily="49" charset="-122"/>
              </a:rPr>
              <a:t>留学生 （りゅうがくせい）</a:t>
            </a:r>
            <a:br>
              <a:rPr lang="en-US" altLang="ja-JP" sz="3600" dirty="0">
                <a:latin typeface="KaiTi" panose="02010609060101010101" pitchFamily="49" charset="-122"/>
                <a:ea typeface="KaiTi" panose="02010609060101010101" pitchFamily="49" charset="-122"/>
              </a:rPr>
            </a:br>
            <a:r>
              <a:rPr lang="en-US" altLang="ja-JP" sz="3600" dirty="0">
                <a:latin typeface="KaiTi" panose="02010609060101010101" pitchFamily="49" charset="-122"/>
                <a:ea typeface="KaiTi" panose="02010609060101010101" pitchFamily="49" charset="-122"/>
              </a:rPr>
              <a:t>L11 </a:t>
            </a:r>
            <a:r>
              <a:rPr lang="ja-JP" altLang="en-US" sz="3600" dirty="0">
                <a:latin typeface="KaiTi" panose="02010609060101010101" pitchFamily="49" charset="-122"/>
                <a:ea typeface="KaiTi" panose="02010609060101010101" pitchFamily="49" charset="-122"/>
              </a:rPr>
              <a:t>留学する </a:t>
            </a:r>
            <a:endParaRPr kumimoji="1" lang="ja-JP" altLang="en-US" sz="3600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A374FA-318D-4B66-8983-14460FE605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728033"/>
            <a:ext cx="6324600" cy="4435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1434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18D4FDB-A6A4-44E0-8AF1-D9C99F50F0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2067" y="3124199"/>
            <a:ext cx="7408333" cy="3001963"/>
          </a:xfrm>
        </p:spPr>
        <p:txBody>
          <a:bodyPr/>
          <a:lstStyle/>
          <a:p>
            <a:r>
              <a:rPr kumimoji="1" lang="en-US" altLang="ja-JP" dirty="0">
                <a:solidFill>
                  <a:srgbClr val="FF0000"/>
                </a:solidFill>
              </a:rPr>
              <a:t>Particles</a:t>
            </a:r>
            <a:r>
              <a:rPr kumimoji="1" lang="en-US" altLang="ja-JP" dirty="0"/>
              <a:t> </a:t>
            </a:r>
          </a:p>
          <a:p>
            <a:pPr lvl="1"/>
            <a:r>
              <a:rPr kumimoji="1" lang="en-US" altLang="ja-JP" dirty="0"/>
              <a:t>attach themselves to phrases </a:t>
            </a:r>
          </a:p>
          <a:p>
            <a:pPr lvl="1"/>
            <a:r>
              <a:rPr kumimoji="1" lang="en-US" altLang="ja-JP" dirty="0"/>
              <a:t>indicate how the phrases related to the rest of the sentence</a:t>
            </a:r>
          </a:p>
          <a:p>
            <a:pPr lvl="1"/>
            <a:endParaRPr kumimoji="1" lang="en-US" altLang="ja-JP" dirty="0"/>
          </a:p>
          <a:p>
            <a:r>
              <a:rPr lang="ja-JP" altLang="en-US" sz="2200" dirty="0">
                <a:solidFill>
                  <a:srgbClr val="FF0000"/>
                </a:solidFill>
              </a:rPr>
              <a:t>は</a:t>
            </a:r>
            <a:r>
              <a:rPr lang="en-US" altLang="ja-JP" sz="2200" dirty="0">
                <a:solidFill>
                  <a:srgbClr val="FF0000"/>
                </a:solidFill>
              </a:rPr>
              <a:t>(</a:t>
            </a:r>
            <a:r>
              <a:rPr lang="en-US" altLang="ja-JP" sz="2200" dirty="0" err="1">
                <a:solidFill>
                  <a:srgbClr val="FF0000"/>
                </a:solidFill>
              </a:rPr>
              <a:t>wa</a:t>
            </a:r>
            <a:r>
              <a:rPr lang="en-US" altLang="ja-JP" sz="2200" dirty="0">
                <a:solidFill>
                  <a:srgbClr val="FF0000"/>
                </a:solidFill>
              </a:rPr>
              <a:t>)</a:t>
            </a:r>
          </a:p>
          <a:p>
            <a:pPr lvl="1"/>
            <a:r>
              <a:rPr kumimoji="1" lang="en-US" altLang="ja-JP" sz="2000" dirty="0">
                <a:solidFill>
                  <a:srgbClr val="FF0000"/>
                </a:solidFill>
              </a:rPr>
              <a:t>Indicate X is the topic/subject of the sentence.</a:t>
            </a:r>
            <a:endParaRPr kumimoji="1" lang="ja-JP" alt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b="1" dirty="0"/>
              <a:t>1 X</a:t>
            </a:r>
            <a:r>
              <a:rPr lang="ja-JP" altLang="en-US" b="1" dirty="0"/>
              <a:t>は</a:t>
            </a:r>
            <a:r>
              <a:rPr lang="en-US" altLang="ja-JP" b="1" dirty="0"/>
              <a:t>Y</a:t>
            </a:r>
            <a:r>
              <a:rPr lang="ja-JP" altLang="en-US" b="1" dirty="0"/>
              <a:t>です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286000" y="1905196"/>
            <a:ext cx="4322762" cy="9048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20000"/>
              </a:spcBef>
              <a:buClr>
                <a:srgbClr val="31B6FD"/>
              </a:buClr>
              <a:buSzPct val="100000"/>
            </a:pPr>
            <a:r>
              <a:rPr lang="en-US" altLang="ja-JP" sz="2400" dirty="0">
                <a:solidFill>
                  <a:srgbClr val="073E87"/>
                </a:solidFill>
              </a:rPr>
              <a:t>___X___</a:t>
            </a:r>
            <a:r>
              <a:rPr lang="ja-JP" altLang="en-US" sz="2400" dirty="0">
                <a:solidFill>
                  <a:srgbClr val="FF0000"/>
                </a:solidFill>
              </a:rPr>
              <a:t>は</a:t>
            </a:r>
            <a:r>
              <a:rPr lang="en-US" altLang="ja-JP" sz="2400" dirty="0">
                <a:solidFill>
                  <a:srgbClr val="FF0000"/>
                </a:solidFill>
              </a:rPr>
              <a:t>(</a:t>
            </a:r>
            <a:r>
              <a:rPr lang="en-US" altLang="ja-JP" sz="2400" dirty="0" err="1">
                <a:solidFill>
                  <a:srgbClr val="FF0000"/>
                </a:solidFill>
              </a:rPr>
              <a:t>wa</a:t>
            </a:r>
            <a:r>
              <a:rPr lang="en-US" altLang="ja-JP" sz="2400" dirty="0">
                <a:solidFill>
                  <a:srgbClr val="FF0000"/>
                </a:solidFill>
              </a:rPr>
              <a:t>)   </a:t>
            </a:r>
            <a:r>
              <a:rPr lang="en-US" altLang="ja-JP" sz="2400" dirty="0">
                <a:solidFill>
                  <a:srgbClr val="073E87"/>
                </a:solidFill>
              </a:rPr>
              <a:t>__Y___</a:t>
            </a:r>
            <a:r>
              <a:rPr lang="ja-JP" altLang="en-US" sz="2400" dirty="0">
                <a:solidFill>
                  <a:srgbClr val="FF0000"/>
                </a:solidFill>
              </a:rPr>
              <a:t>です</a:t>
            </a:r>
            <a:r>
              <a:rPr lang="ja-JP" altLang="en-US" sz="2400" dirty="0">
                <a:solidFill>
                  <a:srgbClr val="073E87"/>
                </a:solidFill>
              </a:rPr>
              <a:t>。</a:t>
            </a:r>
            <a:endParaRPr lang="en-US" altLang="ja-JP" sz="2400" dirty="0">
              <a:solidFill>
                <a:srgbClr val="073E87"/>
              </a:solidFill>
            </a:endParaRPr>
          </a:p>
          <a:p>
            <a:pPr>
              <a:spcBef>
                <a:spcPct val="20000"/>
              </a:spcBef>
              <a:buClr>
                <a:srgbClr val="31B6FD"/>
              </a:buClr>
              <a:buSzPct val="100000"/>
            </a:pPr>
            <a:r>
              <a:rPr lang="en-US" altLang="ja-JP" sz="2400" dirty="0">
                <a:solidFill>
                  <a:srgbClr val="073E87"/>
                </a:solidFill>
              </a:rPr>
              <a:t>X is/am/are Y. </a:t>
            </a:r>
            <a:endParaRPr lang="en-US" sz="2400" dirty="0">
              <a:solidFill>
                <a:srgbClr val="073E8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957229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2561C9C-1F63-44A7-9438-292A34E9A4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3CD2F1D-195D-4B8E-8AD8-49228C34C6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ja-JP" altLang="en-US" sz="3200" dirty="0">
                <a:latin typeface="KaiTi" panose="02010609060101010101" pitchFamily="49" charset="-122"/>
                <a:ea typeface="KaiTi" panose="02010609060101010101" pitchFamily="49" charset="-122"/>
              </a:rPr>
              <a:t>高校 </a:t>
            </a:r>
            <a:r>
              <a:rPr lang="en-US" altLang="ja-JP" sz="3200" dirty="0">
                <a:latin typeface="KaiTi" panose="02010609060101010101" pitchFamily="49" charset="-122"/>
                <a:ea typeface="KaiTi" panose="02010609060101010101" pitchFamily="49" charset="-122"/>
              </a:rPr>
              <a:t>(</a:t>
            </a:r>
            <a:r>
              <a:rPr lang="ja-JP" altLang="en-US" sz="3200" dirty="0">
                <a:latin typeface="KaiTi" panose="02010609060101010101" pitchFamily="49" charset="-122"/>
                <a:ea typeface="KaiTi" panose="02010609060101010101" pitchFamily="49" charset="-122"/>
              </a:rPr>
              <a:t>こうこう</a:t>
            </a:r>
            <a:r>
              <a:rPr lang="en-US" altLang="ja-JP" sz="3200" dirty="0">
                <a:latin typeface="KaiTi" panose="02010609060101010101" pitchFamily="49" charset="-122"/>
                <a:ea typeface="KaiTi" panose="02010609060101010101" pitchFamily="49" charset="-122"/>
              </a:rPr>
              <a:t>)</a:t>
            </a:r>
            <a:br>
              <a:rPr lang="en-US" altLang="ja-JP" sz="3200" dirty="0">
                <a:latin typeface="KaiTi" panose="02010609060101010101" pitchFamily="49" charset="-122"/>
                <a:ea typeface="KaiTi" panose="02010609060101010101" pitchFamily="49" charset="-122"/>
              </a:rPr>
            </a:br>
            <a:r>
              <a:rPr lang="ja-JP" altLang="en-US" sz="3200" dirty="0">
                <a:latin typeface="KaiTi" panose="02010609060101010101" pitchFamily="49" charset="-122"/>
                <a:ea typeface="KaiTi" panose="02010609060101010101" pitchFamily="49" charset="-122"/>
              </a:rPr>
              <a:t>高校生（こうこうせい）</a:t>
            </a:r>
            <a:endParaRPr kumimoji="1" lang="ja-JP" altLang="en-US" sz="3200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53B93A-5C42-4352-AF68-23154EDC98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1688579"/>
            <a:ext cx="6477000" cy="4831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8713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0ECB792-4786-4C52-B555-2FB7E00BCC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E7328D4-720B-4207-B0F0-DD4B79B05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sz="4000" dirty="0">
                <a:latin typeface="KaiTi" panose="02010609060101010101" pitchFamily="49" charset="-122"/>
                <a:ea typeface="KaiTi" panose="02010609060101010101" pitchFamily="49" charset="-122"/>
              </a:rPr>
              <a:t>大学院生（だいがくいんせい）</a:t>
            </a:r>
            <a:endParaRPr kumimoji="1" lang="ja-JP" altLang="en-US" sz="4000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DBC7A9-9B48-4A29-9690-0F7BA5593A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694" y="1408290"/>
            <a:ext cx="7192706" cy="5449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36063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A9F51C2-0B8B-4EE3-A0BB-F2AF4DECDD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28EC7AC-7D8D-45BF-BC22-2A49D408E8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先生（せんせい） </a:t>
            </a:r>
            <a:endParaRPr kumimoji="1" lang="ja-JP" altLang="en-US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31EF89-2D5A-412A-96D7-CEEDD16933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3784" y="1672172"/>
            <a:ext cx="5456431" cy="4262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41456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008D4A5B-B22D-4424-B966-EA47591A443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14714473"/>
              </p:ext>
            </p:extLst>
          </p:nvPr>
        </p:nvGraphicFramePr>
        <p:xfrm>
          <a:off x="914400" y="1447800"/>
          <a:ext cx="7619999" cy="52364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1222092107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4195292869"/>
                    </a:ext>
                  </a:extLst>
                </a:gridCol>
                <a:gridCol w="3733799">
                  <a:extLst>
                    <a:ext uri="{9D8B030D-6E8A-4147-A177-3AD203B41FA5}">
                      <a16:colId xmlns:a16="http://schemas.microsoft.com/office/drawing/2014/main" val="3818780904"/>
                    </a:ext>
                  </a:extLst>
                </a:gridCol>
              </a:tblGrid>
              <a:tr h="556875"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2000" u="none" strike="noStrike" dirty="0">
                          <a:effectLst/>
                          <a:latin typeface="KaiTi" panose="02010609060101010101" pitchFamily="49" charset="-122"/>
                          <a:ea typeface="KaiTi" panose="02010609060101010101" pitchFamily="49" charset="-122"/>
                        </a:rPr>
                        <a:t>学生</a:t>
                      </a:r>
                      <a:endParaRPr lang="ja-JP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KaiTi" panose="02010609060101010101" pitchFamily="49" charset="-122"/>
                        <a:ea typeface="KaiTi" panose="02010609060101010101" pitchFamily="49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KaiTi" panose="02010609060101010101" pitchFamily="49" charset="-122"/>
                          <a:ea typeface="KaiTi" panose="02010609060101010101" pitchFamily="49" charset="-122"/>
                        </a:rPr>
                        <a:t>がくせい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u="none" strike="noStrike" dirty="0">
                          <a:effectLst/>
                        </a:rPr>
                        <a:t>student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078473944"/>
                  </a:ext>
                </a:extLst>
              </a:tr>
              <a:tr h="719555"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2000" u="none" strike="noStrike">
                          <a:effectLst/>
                          <a:latin typeface="KaiTi" panose="02010609060101010101" pitchFamily="49" charset="-122"/>
                          <a:ea typeface="KaiTi" panose="02010609060101010101" pitchFamily="49" charset="-122"/>
                        </a:rPr>
                        <a:t>小学生</a:t>
                      </a:r>
                      <a:endParaRPr lang="ja-JP" altLang="en-US" sz="2000" b="0" i="0" u="none" strike="noStrike">
                        <a:solidFill>
                          <a:srgbClr val="000000"/>
                        </a:solidFill>
                        <a:effectLst/>
                        <a:latin typeface="KaiTi" panose="02010609060101010101" pitchFamily="49" charset="-122"/>
                        <a:ea typeface="KaiTi" panose="02010609060101010101" pitchFamily="49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KaiTi" panose="02010609060101010101" pitchFamily="49" charset="-122"/>
                          <a:ea typeface="KaiTi" panose="02010609060101010101" pitchFamily="49" charset="-122"/>
                        </a:rPr>
                        <a:t>しょうが</a:t>
                      </a:r>
                      <a:r>
                        <a:rPr lang="ja-JP" altLang="en-US" sz="2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aiTi" panose="02010609060101010101" pitchFamily="49" charset="-122"/>
                          <a:ea typeface="KaiTi" panose="02010609060101010101" pitchFamily="49" charset="-122"/>
                        </a:rPr>
                        <a:t>くせい</a:t>
                      </a:r>
                      <a:endParaRPr lang="ja-JP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KaiTi" panose="02010609060101010101" pitchFamily="49" charset="-122"/>
                        <a:ea typeface="KaiTi" panose="02010609060101010101" pitchFamily="49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u="none" strike="noStrike" dirty="0">
                          <a:effectLst/>
                        </a:rPr>
                        <a:t>elementary student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657018785"/>
                  </a:ext>
                </a:extLst>
              </a:tr>
              <a:tr h="719555"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2000" u="none" strike="noStrike">
                          <a:effectLst/>
                          <a:latin typeface="KaiTi" panose="02010609060101010101" pitchFamily="49" charset="-122"/>
                          <a:ea typeface="KaiTi" panose="02010609060101010101" pitchFamily="49" charset="-122"/>
                        </a:rPr>
                        <a:t>中学生</a:t>
                      </a:r>
                      <a:endParaRPr lang="ja-JP" altLang="en-US" sz="2000" b="0" i="0" u="none" strike="noStrike">
                        <a:solidFill>
                          <a:srgbClr val="000000"/>
                        </a:solidFill>
                        <a:effectLst/>
                        <a:latin typeface="KaiTi" panose="02010609060101010101" pitchFamily="49" charset="-122"/>
                        <a:ea typeface="KaiTi" panose="02010609060101010101" pitchFamily="49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KaiTi" panose="02010609060101010101" pitchFamily="49" charset="-122"/>
                          <a:ea typeface="KaiTi" panose="02010609060101010101" pitchFamily="49" charset="-122"/>
                        </a:rPr>
                        <a:t>ちゅうが</a:t>
                      </a:r>
                      <a:r>
                        <a:rPr lang="ja-JP" altLang="en-US" sz="2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aiTi" panose="02010609060101010101" pitchFamily="49" charset="-122"/>
                          <a:ea typeface="KaiTi" panose="02010609060101010101" pitchFamily="49" charset="-122"/>
                        </a:rPr>
                        <a:t>くせい</a:t>
                      </a:r>
                      <a:endParaRPr lang="ja-JP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KaiTi" panose="02010609060101010101" pitchFamily="49" charset="-122"/>
                        <a:ea typeface="KaiTi" panose="02010609060101010101" pitchFamily="49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u="none" strike="noStrike" dirty="0">
                          <a:effectLst/>
                        </a:rPr>
                        <a:t>middle school student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939173526"/>
                  </a:ext>
                </a:extLst>
              </a:tr>
              <a:tr h="719555"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2000" u="none" strike="noStrike" dirty="0">
                          <a:effectLst/>
                          <a:latin typeface="KaiTi" panose="02010609060101010101" pitchFamily="49" charset="-122"/>
                          <a:ea typeface="KaiTi" panose="02010609060101010101" pitchFamily="49" charset="-122"/>
                        </a:rPr>
                        <a:t>高校生</a:t>
                      </a:r>
                      <a:endParaRPr lang="ja-JP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KaiTi" panose="02010609060101010101" pitchFamily="49" charset="-122"/>
                        <a:ea typeface="KaiTi" panose="02010609060101010101" pitchFamily="49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KaiTi" panose="02010609060101010101" pitchFamily="49" charset="-122"/>
                          <a:ea typeface="KaiTi" panose="02010609060101010101" pitchFamily="49" charset="-122"/>
                        </a:rPr>
                        <a:t>こうこうせい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u="none" strike="noStrike" dirty="0">
                          <a:effectLst/>
                        </a:rPr>
                        <a:t>high school student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735352497"/>
                  </a:ext>
                </a:extLst>
              </a:tr>
              <a:tr h="719555"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2000" u="none" strike="noStrike">
                          <a:effectLst/>
                          <a:latin typeface="KaiTi" panose="02010609060101010101" pitchFamily="49" charset="-122"/>
                          <a:ea typeface="KaiTi" panose="02010609060101010101" pitchFamily="49" charset="-122"/>
                        </a:rPr>
                        <a:t>大学生</a:t>
                      </a:r>
                      <a:endParaRPr lang="ja-JP" altLang="en-US" sz="2000" b="0" i="0" u="none" strike="noStrike">
                        <a:solidFill>
                          <a:srgbClr val="000000"/>
                        </a:solidFill>
                        <a:effectLst/>
                        <a:latin typeface="KaiTi" panose="02010609060101010101" pitchFamily="49" charset="-122"/>
                        <a:ea typeface="KaiTi" panose="02010609060101010101" pitchFamily="49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KaiTi" panose="02010609060101010101" pitchFamily="49" charset="-122"/>
                          <a:ea typeface="KaiTi" panose="02010609060101010101" pitchFamily="49" charset="-122"/>
                        </a:rPr>
                        <a:t>だい</a:t>
                      </a:r>
                      <a:r>
                        <a:rPr lang="ja-JP" altLang="en-US" sz="2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aiTi" panose="02010609060101010101" pitchFamily="49" charset="-122"/>
                          <a:ea typeface="KaiTi" panose="02010609060101010101" pitchFamily="49" charset="-122"/>
                        </a:rPr>
                        <a:t>がくせい</a:t>
                      </a:r>
                      <a:endParaRPr lang="ja-JP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KaiTi" panose="02010609060101010101" pitchFamily="49" charset="-122"/>
                        <a:ea typeface="KaiTi" panose="02010609060101010101" pitchFamily="49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u="none" strike="noStrike" dirty="0">
                          <a:effectLst/>
                        </a:rPr>
                        <a:t>college student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179998578"/>
                  </a:ext>
                </a:extLst>
              </a:tr>
              <a:tr h="719555"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2000" u="none" strike="noStrike">
                          <a:effectLst/>
                          <a:latin typeface="KaiTi" panose="02010609060101010101" pitchFamily="49" charset="-122"/>
                          <a:ea typeface="KaiTi" panose="02010609060101010101" pitchFamily="49" charset="-122"/>
                        </a:rPr>
                        <a:t>大学院生</a:t>
                      </a:r>
                      <a:endParaRPr lang="ja-JP" altLang="en-US" sz="2000" b="0" i="0" u="none" strike="noStrike">
                        <a:solidFill>
                          <a:srgbClr val="000000"/>
                        </a:solidFill>
                        <a:effectLst/>
                        <a:latin typeface="KaiTi" panose="02010609060101010101" pitchFamily="49" charset="-122"/>
                        <a:ea typeface="KaiTi" panose="02010609060101010101" pitchFamily="49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KaiTi" panose="02010609060101010101" pitchFamily="49" charset="-122"/>
                          <a:ea typeface="KaiTi" panose="02010609060101010101" pitchFamily="49" charset="-122"/>
                        </a:rPr>
                        <a:t>だいがくいんせい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u="none" strike="noStrike" dirty="0">
                          <a:effectLst/>
                        </a:rPr>
                        <a:t>graduate student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109402417"/>
                  </a:ext>
                </a:extLst>
              </a:tr>
              <a:tr h="719555"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2000" u="none" strike="noStrike">
                          <a:effectLst/>
                          <a:latin typeface="KaiTi" panose="02010609060101010101" pitchFamily="49" charset="-122"/>
                          <a:ea typeface="KaiTi" panose="02010609060101010101" pitchFamily="49" charset="-122"/>
                        </a:rPr>
                        <a:t>留学生</a:t>
                      </a:r>
                      <a:endParaRPr lang="ja-JP" altLang="en-US" sz="2000" b="0" i="0" u="none" strike="noStrike">
                        <a:solidFill>
                          <a:srgbClr val="000000"/>
                        </a:solidFill>
                        <a:effectLst/>
                        <a:latin typeface="KaiTi" panose="02010609060101010101" pitchFamily="49" charset="-122"/>
                        <a:ea typeface="KaiTi" panose="02010609060101010101" pitchFamily="49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KaiTi" panose="02010609060101010101" pitchFamily="49" charset="-122"/>
                          <a:ea typeface="KaiTi" panose="02010609060101010101" pitchFamily="49" charset="-122"/>
                        </a:rPr>
                        <a:t>りゅうが</a:t>
                      </a:r>
                      <a:r>
                        <a:rPr lang="ja-JP" altLang="en-US" sz="2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aiTi" panose="02010609060101010101" pitchFamily="49" charset="-122"/>
                          <a:ea typeface="KaiTi" panose="02010609060101010101" pitchFamily="49" charset="-122"/>
                        </a:rPr>
                        <a:t>くせい</a:t>
                      </a:r>
                      <a:endParaRPr lang="ja-JP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KaiTi" panose="02010609060101010101" pitchFamily="49" charset="-122"/>
                        <a:ea typeface="KaiTi" panose="02010609060101010101" pitchFamily="49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u="none" strike="noStrike" dirty="0">
                          <a:effectLst/>
                        </a:rPr>
                        <a:t>international student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181343404"/>
                  </a:ext>
                </a:extLst>
              </a:tr>
              <a:tr h="362259"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2000" u="none" strike="noStrike" dirty="0">
                          <a:effectLst/>
                          <a:latin typeface="KaiTi" panose="02010609060101010101" pitchFamily="49" charset="-122"/>
                          <a:ea typeface="KaiTi" panose="02010609060101010101" pitchFamily="49" charset="-122"/>
                        </a:rPr>
                        <a:t>先生</a:t>
                      </a:r>
                      <a:endParaRPr lang="ja-JP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KaiTi" panose="02010609060101010101" pitchFamily="49" charset="-122"/>
                        <a:ea typeface="KaiTi" panose="02010609060101010101" pitchFamily="49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KaiTi" panose="02010609060101010101" pitchFamily="49" charset="-122"/>
                          <a:ea typeface="KaiTi" panose="02010609060101010101" pitchFamily="49" charset="-122"/>
                        </a:rPr>
                        <a:t>せんせい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u="none" strike="noStrike" dirty="0">
                          <a:effectLst/>
                        </a:rPr>
                        <a:t>teacher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986680786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8B1779CF-97E3-47A9-A005-20A1BAEC6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～生（～せい）</a:t>
            </a:r>
          </a:p>
        </p:txBody>
      </p:sp>
    </p:spTree>
    <p:extLst>
      <p:ext uri="{BB962C8B-B14F-4D97-AF65-F5344CB8AC3E}">
        <p14:creationId xmlns:p14="http://schemas.microsoft.com/office/powerpoint/2010/main" val="416796525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22849D4D-7FFA-4E18-8080-2E67C05C462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89638574"/>
              </p:ext>
            </p:extLst>
          </p:nvPr>
        </p:nvGraphicFramePr>
        <p:xfrm>
          <a:off x="914400" y="1828800"/>
          <a:ext cx="6934200" cy="39624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053143">
                  <a:extLst>
                    <a:ext uri="{9D8B030D-6E8A-4147-A177-3AD203B41FA5}">
                      <a16:colId xmlns:a16="http://schemas.microsoft.com/office/drawing/2014/main" val="2592831260"/>
                    </a:ext>
                  </a:extLst>
                </a:gridCol>
                <a:gridCol w="2827914">
                  <a:extLst>
                    <a:ext uri="{9D8B030D-6E8A-4147-A177-3AD203B41FA5}">
                      <a16:colId xmlns:a16="http://schemas.microsoft.com/office/drawing/2014/main" val="708821989"/>
                    </a:ext>
                  </a:extLst>
                </a:gridCol>
                <a:gridCol w="2053143">
                  <a:extLst>
                    <a:ext uri="{9D8B030D-6E8A-4147-A177-3AD203B41FA5}">
                      <a16:colId xmlns:a16="http://schemas.microsoft.com/office/drawing/2014/main" val="3618625477"/>
                    </a:ext>
                  </a:extLst>
                </a:gridCol>
              </a:tblGrid>
              <a:tr h="495300"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2400" u="none" strike="noStrike">
                          <a:effectLst/>
                          <a:latin typeface="KaiTi" panose="02010609060101010101" pitchFamily="49" charset="-122"/>
                          <a:ea typeface="KaiTi" panose="02010609060101010101" pitchFamily="49" charset="-122"/>
                        </a:rPr>
                        <a:t>日本語</a:t>
                      </a:r>
                      <a:endParaRPr lang="ja-JP" altLang="en-US" sz="2400" b="0" i="0" u="none" strike="noStrike">
                        <a:solidFill>
                          <a:srgbClr val="000000"/>
                        </a:solidFill>
                        <a:effectLst/>
                        <a:latin typeface="KaiTi" panose="02010609060101010101" pitchFamily="49" charset="-122"/>
                        <a:ea typeface="KaiTi" panose="02010609060101010101" pitchFamily="49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2400" u="none" strike="noStrike">
                          <a:effectLst/>
                          <a:latin typeface="KaiTi" panose="02010609060101010101" pitchFamily="49" charset="-122"/>
                          <a:ea typeface="KaiTi" panose="02010609060101010101" pitchFamily="49" charset="-122"/>
                        </a:rPr>
                        <a:t>にほんご</a:t>
                      </a:r>
                      <a:endParaRPr lang="ja-JP" altLang="en-US" sz="2400" b="0" i="0" u="none" strike="noStrike">
                        <a:solidFill>
                          <a:srgbClr val="000000"/>
                        </a:solidFill>
                        <a:effectLst/>
                        <a:latin typeface="KaiTi" panose="02010609060101010101" pitchFamily="49" charset="-122"/>
                        <a:ea typeface="KaiTi" panose="02010609060101010101" pitchFamily="49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>
                          <a:effectLst/>
                          <a:latin typeface="KaiTi" panose="02010609060101010101" pitchFamily="49" charset="-122"/>
                          <a:ea typeface="KaiTi" panose="02010609060101010101" pitchFamily="49" charset="-122"/>
                        </a:rPr>
                        <a:t>Japanese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KaiTi" panose="02010609060101010101" pitchFamily="49" charset="-122"/>
                        <a:ea typeface="KaiTi" panose="02010609060101010101" pitchFamily="49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799544360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2400" u="none" strike="noStrike">
                          <a:effectLst/>
                          <a:latin typeface="KaiTi" panose="02010609060101010101" pitchFamily="49" charset="-122"/>
                          <a:ea typeface="KaiTi" panose="02010609060101010101" pitchFamily="49" charset="-122"/>
                        </a:rPr>
                        <a:t>英語</a:t>
                      </a:r>
                      <a:endParaRPr lang="ja-JP" altLang="en-US" sz="2400" b="0" i="0" u="none" strike="noStrike">
                        <a:solidFill>
                          <a:srgbClr val="000000"/>
                        </a:solidFill>
                        <a:effectLst/>
                        <a:latin typeface="KaiTi" panose="02010609060101010101" pitchFamily="49" charset="-122"/>
                        <a:ea typeface="KaiTi" panose="02010609060101010101" pitchFamily="49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2400" u="none" strike="noStrike">
                          <a:effectLst/>
                          <a:latin typeface="KaiTi" panose="02010609060101010101" pitchFamily="49" charset="-122"/>
                          <a:ea typeface="KaiTi" panose="02010609060101010101" pitchFamily="49" charset="-122"/>
                        </a:rPr>
                        <a:t>えいご</a:t>
                      </a:r>
                      <a:endParaRPr lang="ja-JP" altLang="en-US" sz="2400" b="0" i="0" u="none" strike="noStrike">
                        <a:solidFill>
                          <a:srgbClr val="000000"/>
                        </a:solidFill>
                        <a:effectLst/>
                        <a:latin typeface="KaiTi" panose="02010609060101010101" pitchFamily="49" charset="-122"/>
                        <a:ea typeface="KaiTi" panose="02010609060101010101" pitchFamily="49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>
                          <a:effectLst/>
                          <a:latin typeface="KaiTi" panose="02010609060101010101" pitchFamily="49" charset="-122"/>
                          <a:ea typeface="KaiTi" panose="02010609060101010101" pitchFamily="49" charset="-122"/>
                        </a:rPr>
                        <a:t>English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KaiTi" panose="02010609060101010101" pitchFamily="49" charset="-122"/>
                        <a:ea typeface="KaiTi" panose="02010609060101010101" pitchFamily="49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261466584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2400" u="none" strike="noStrike">
                          <a:effectLst/>
                          <a:latin typeface="KaiTi" panose="02010609060101010101" pitchFamily="49" charset="-122"/>
                          <a:ea typeface="KaiTi" panose="02010609060101010101" pitchFamily="49" charset="-122"/>
                        </a:rPr>
                        <a:t>中国語</a:t>
                      </a:r>
                      <a:endParaRPr lang="ja-JP" altLang="en-US" sz="2400" b="0" i="0" u="none" strike="noStrike">
                        <a:solidFill>
                          <a:srgbClr val="000000"/>
                        </a:solidFill>
                        <a:effectLst/>
                        <a:latin typeface="KaiTi" panose="02010609060101010101" pitchFamily="49" charset="-122"/>
                        <a:ea typeface="KaiTi" panose="02010609060101010101" pitchFamily="49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2400" u="none" strike="noStrike">
                          <a:effectLst/>
                          <a:latin typeface="KaiTi" panose="02010609060101010101" pitchFamily="49" charset="-122"/>
                          <a:ea typeface="KaiTi" panose="02010609060101010101" pitchFamily="49" charset="-122"/>
                        </a:rPr>
                        <a:t>ちゅうごくご</a:t>
                      </a:r>
                      <a:endParaRPr lang="ja-JP" altLang="en-US" sz="2400" b="0" i="0" u="none" strike="noStrike">
                        <a:solidFill>
                          <a:srgbClr val="000000"/>
                        </a:solidFill>
                        <a:effectLst/>
                        <a:latin typeface="KaiTi" panose="02010609060101010101" pitchFamily="49" charset="-122"/>
                        <a:ea typeface="KaiTi" panose="02010609060101010101" pitchFamily="49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>
                          <a:effectLst/>
                          <a:latin typeface="KaiTi" panose="02010609060101010101" pitchFamily="49" charset="-122"/>
                          <a:ea typeface="KaiTi" panose="02010609060101010101" pitchFamily="49" charset="-122"/>
                        </a:rPr>
                        <a:t>Chinese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KaiTi" panose="02010609060101010101" pitchFamily="49" charset="-122"/>
                        <a:ea typeface="KaiTi" panose="02010609060101010101" pitchFamily="49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074738503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2400" u="none" strike="noStrike">
                          <a:effectLst/>
                          <a:latin typeface="KaiTi" panose="02010609060101010101" pitchFamily="49" charset="-122"/>
                          <a:ea typeface="KaiTi" panose="02010609060101010101" pitchFamily="49" charset="-122"/>
                        </a:rPr>
                        <a:t>韓国語</a:t>
                      </a:r>
                      <a:endParaRPr lang="ja-JP" altLang="en-US" sz="2400" b="0" i="0" u="none" strike="noStrike">
                        <a:solidFill>
                          <a:srgbClr val="000000"/>
                        </a:solidFill>
                        <a:effectLst/>
                        <a:latin typeface="KaiTi" panose="02010609060101010101" pitchFamily="49" charset="-122"/>
                        <a:ea typeface="KaiTi" panose="02010609060101010101" pitchFamily="49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2400" u="none" strike="noStrike">
                          <a:effectLst/>
                          <a:latin typeface="KaiTi" panose="02010609060101010101" pitchFamily="49" charset="-122"/>
                          <a:ea typeface="KaiTi" panose="02010609060101010101" pitchFamily="49" charset="-122"/>
                        </a:rPr>
                        <a:t>かんこくご</a:t>
                      </a:r>
                      <a:endParaRPr lang="ja-JP" altLang="en-US" sz="2400" b="0" i="0" u="none" strike="noStrike">
                        <a:solidFill>
                          <a:srgbClr val="000000"/>
                        </a:solidFill>
                        <a:effectLst/>
                        <a:latin typeface="KaiTi" panose="02010609060101010101" pitchFamily="49" charset="-122"/>
                        <a:ea typeface="KaiTi" panose="02010609060101010101" pitchFamily="49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>
                          <a:effectLst/>
                          <a:latin typeface="KaiTi" panose="02010609060101010101" pitchFamily="49" charset="-122"/>
                          <a:ea typeface="KaiTi" panose="02010609060101010101" pitchFamily="49" charset="-122"/>
                        </a:rPr>
                        <a:t>Korean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KaiTi" panose="02010609060101010101" pitchFamily="49" charset="-122"/>
                        <a:ea typeface="KaiTi" panose="02010609060101010101" pitchFamily="49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691727114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2400" u="none" strike="noStrike">
                          <a:effectLst/>
                          <a:latin typeface="KaiTi" panose="02010609060101010101" pitchFamily="49" charset="-122"/>
                          <a:ea typeface="KaiTi" panose="02010609060101010101" pitchFamily="49" charset="-122"/>
                        </a:rPr>
                        <a:t>ロシア語</a:t>
                      </a:r>
                      <a:endParaRPr lang="ja-JP" altLang="en-US" sz="2400" b="0" i="0" u="none" strike="noStrike">
                        <a:solidFill>
                          <a:srgbClr val="000000"/>
                        </a:solidFill>
                        <a:effectLst/>
                        <a:latin typeface="KaiTi" panose="02010609060101010101" pitchFamily="49" charset="-122"/>
                        <a:ea typeface="KaiTi" panose="02010609060101010101" pitchFamily="49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2400" u="none" strike="noStrike">
                          <a:effectLst/>
                          <a:latin typeface="KaiTi" panose="02010609060101010101" pitchFamily="49" charset="-122"/>
                          <a:ea typeface="KaiTi" panose="02010609060101010101" pitchFamily="49" charset="-122"/>
                        </a:rPr>
                        <a:t>ろしあご</a:t>
                      </a:r>
                      <a:endParaRPr lang="ja-JP" altLang="en-US" sz="2400" b="0" i="0" u="none" strike="noStrike">
                        <a:solidFill>
                          <a:srgbClr val="000000"/>
                        </a:solidFill>
                        <a:effectLst/>
                        <a:latin typeface="KaiTi" panose="02010609060101010101" pitchFamily="49" charset="-122"/>
                        <a:ea typeface="KaiTi" panose="02010609060101010101" pitchFamily="49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>
                          <a:effectLst/>
                          <a:latin typeface="KaiTi" panose="02010609060101010101" pitchFamily="49" charset="-122"/>
                          <a:ea typeface="KaiTi" panose="02010609060101010101" pitchFamily="49" charset="-122"/>
                        </a:rPr>
                        <a:t>Russia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KaiTi" panose="02010609060101010101" pitchFamily="49" charset="-122"/>
                        <a:ea typeface="KaiTi" panose="02010609060101010101" pitchFamily="49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611230804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2400" u="none" strike="noStrike">
                          <a:effectLst/>
                          <a:latin typeface="KaiTi" panose="02010609060101010101" pitchFamily="49" charset="-122"/>
                          <a:ea typeface="KaiTi" panose="02010609060101010101" pitchFamily="49" charset="-122"/>
                        </a:rPr>
                        <a:t>ドイツ語</a:t>
                      </a:r>
                      <a:endParaRPr lang="ja-JP" altLang="en-US" sz="2400" b="0" i="0" u="none" strike="noStrike">
                        <a:solidFill>
                          <a:srgbClr val="000000"/>
                        </a:solidFill>
                        <a:effectLst/>
                        <a:latin typeface="KaiTi" panose="02010609060101010101" pitchFamily="49" charset="-122"/>
                        <a:ea typeface="KaiTi" panose="02010609060101010101" pitchFamily="49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2400" u="none" strike="noStrike">
                          <a:effectLst/>
                          <a:latin typeface="KaiTi" panose="02010609060101010101" pitchFamily="49" charset="-122"/>
                          <a:ea typeface="KaiTi" panose="02010609060101010101" pitchFamily="49" charset="-122"/>
                        </a:rPr>
                        <a:t>どいつご</a:t>
                      </a:r>
                      <a:endParaRPr lang="ja-JP" altLang="en-US" sz="2400" b="0" i="0" u="none" strike="noStrike">
                        <a:solidFill>
                          <a:srgbClr val="000000"/>
                        </a:solidFill>
                        <a:effectLst/>
                        <a:latin typeface="KaiTi" panose="02010609060101010101" pitchFamily="49" charset="-122"/>
                        <a:ea typeface="KaiTi" panose="02010609060101010101" pitchFamily="49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>
                          <a:effectLst/>
                          <a:latin typeface="KaiTi" panose="02010609060101010101" pitchFamily="49" charset="-122"/>
                          <a:ea typeface="KaiTi" panose="02010609060101010101" pitchFamily="49" charset="-122"/>
                        </a:rPr>
                        <a:t>German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KaiTi" panose="02010609060101010101" pitchFamily="49" charset="-122"/>
                        <a:ea typeface="KaiTi" panose="02010609060101010101" pitchFamily="49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459176472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2400" u="none" strike="noStrike">
                          <a:effectLst/>
                          <a:latin typeface="KaiTi" panose="02010609060101010101" pitchFamily="49" charset="-122"/>
                          <a:ea typeface="KaiTi" panose="02010609060101010101" pitchFamily="49" charset="-122"/>
                        </a:rPr>
                        <a:t>フランス語</a:t>
                      </a:r>
                      <a:endParaRPr lang="ja-JP" altLang="en-US" sz="2400" b="0" i="0" u="none" strike="noStrike">
                        <a:solidFill>
                          <a:srgbClr val="000000"/>
                        </a:solidFill>
                        <a:effectLst/>
                        <a:latin typeface="KaiTi" panose="02010609060101010101" pitchFamily="49" charset="-122"/>
                        <a:ea typeface="KaiTi" panose="02010609060101010101" pitchFamily="49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2400" u="none" strike="noStrike">
                          <a:effectLst/>
                          <a:latin typeface="KaiTi" panose="02010609060101010101" pitchFamily="49" charset="-122"/>
                          <a:ea typeface="KaiTi" panose="02010609060101010101" pitchFamily="49" charset="-122"/>
                        </a:rPr>
                        <a:t>ふらんすご</a:t>
                      </a:r>
                      <a:endParaRPr lang="ja-JP" altLang="en-US" sz="2400" b="0" i="0" u="none" strike="noStrike">
                        <a:solidFill>
                          <a:srgbClr val="000000"/>
                        </a:solidFill>
                        <a:effectLst/>
                        <a:latin typeface="KaiTi" panose="02010609060101010101" pitchFamily="49" charset="-122"/>
                        <a:ea typeface="KaiTi" panose="02010609060101010101" pitchFamily="49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>
                          <a:effectLst/>
                          <a:latin typeface="KaiTi" panose="02010609060101010101" pitchFamily="49" charset="-122"/>
                          <a:ea typeface="KaiTi" panose="02010609060101010101" pitchFamily="49" charset="-122"/>
                        </a:rPr>
                        <a:t>French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KaiTi" panose="02010609060101010101" pitchFamily="49" charset="-122"/>
                        <a:ea typeface="KaiTi" panose="02010609060101010101" pitchFamily="49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907310671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2400" u="none" strike="noStrike" dirty="0">
                          <a:effectLst/>
                          <a:latin typeface="KaiTi" panose="02010609060101010101" pitchFamily="49" charset="-122"/>
                          <a:ea typeface="KaiTi" panose="02010609060101010101" pitchFamily="49" charset="-122"/>
                        </a:rPr>
                        <a:t>イタリア語</a:t>
                      </a:r>
                      <a:endParaRPr lang="ja-JP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KaiTi" panose="02010609060101010101" pitchFamily="49" charset="-122"/>
                        <a:ea typeface="KaiTi" panose="02010609060101010101" pitchFamily="49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2400" u="none" strike="noStrike">
                          <a:effectLst/>
                          <a:latin typeface="KaiTi" panose="02010609060101010101" pitchFamily="49" charset="-122"/>
                          <a:ea typeface="KaiTi" panose="02010609060101010101" pitchFamily="49" charset="-122"/>
                        </a:rPr>
                        <a:t>いたりあご</a:t>
                      </a:r>
                      <a:endParaRPr lang="ja-JP" altLang="en-US" sz="2400" b="0" i="0" u="none" strike="noStrike">
                        <a:solidFill>
                          <a:srgbClr val="000000"/>
                        </a:solidFill>
                        <a:effectLst/>
                        <a:latin typeface="KaiTi" panose="02010609060101010101" pitchFamily="49" charset="-122"/>
                        <a:ea typeface="KaiTi" panose="02010609060101010101" pitchFamily="49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 dirty="0">
                          <a:effectLst/>
                          <a:latin typeface="KaiTi" panose="02010609060101010101" pitchFamily="49" charset="-122"/>
                          <a:ea typeface="KaiTi" panose="02010609060101010101" pitchFamily="49" charset="-122"/>
                        </a:rPr>
                        <a:t>Italian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KaiTi" panose="02010609060101010101" pitchFamily="49" charset="-122"/>
                        <a:ea typeface="KaiTi" panose="02010609060101010101" pitchFamily="49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465313527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93809ED6-82FA-4F21-A4B0-B4F534818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～語（～ご）</a:t>
            </a:r>
          </a:p>
        </p:txBody>
      </p:sp>
    </p:spTree>
    <p:extLst>
      <p:ext uri="{BB962C8B-B14F-4D97-AF65-F5344CB8AC3E}">
        <p14:creationId xmlns:p14="http://schemas.microsoft.com/office/powerpoint/2010/main" val="48620920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696EECA-0560-47C1-A4A6-AA0689222BB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43265954"/>
              </p:ext>
            </p:extLst>
          </p:nvPr>
        </p:nvGraphicFramePr>
        <p:xfrm>
          <a:off x="838200" y="1981200"/>
          <a:ext cx="7315200" cy="3810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743200">
                  <a:extLst>
                    <a:ext uri="{9D8B030D-6E8A-4147-A177-3AD203B41FA5}">
                      <a16:colId xmlns:a16="http://schemas.microsoft.com/office/drawing/2014/main" val="1341169386"/>
                    </a:ext>
                  </a:extLst>
                </a:gridCol>
                <a:gridCol w="3221109">
                  <a:extLst>
                    <a:ext uri="{9D8B030D-6E8A-4147-A177-3AD203B41FA5}">
                      <a16:colId xmlns:a16="http://schemas.microsoft.com/office/drawing/2014/main" val="2151703238"/>
                    </a:ext>
                  </a:extLst>
                </a:gridCol>
                <a:gridCol w="1350891">
                  <a:extLst>
                    <a:ext uri="{9D8B030D-6E8A-4147-A177-3AD203B41FA5}">
                      <a16:colId xmlns:a16="http://schemas.microsoft.com/office/drawing/2014/main" val="2055820301"/>
                    </a:ext>
                  </a:extLst>
                </a:gridCol>
              </a:tblGrid>
              <a:tr h="476250"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2400" u="none" strike="noStrike">
                          <a:effectLst/>
                          <a:latin typeface="KaiTi" panose="02010609060101010101" pitchFamily="49" charset="-122"/>
                          <a:ea typeface="KaiTi" panose="02010609060101010101" pitchFamily="49" charset="-122"/>
                        </a:rPr>
                        <a:t>日本人</a:t>
                      </a:r>
                      <a:endParaRPr lang="ja-JP" altLang="en-US" sz="2400" b="0" i="0" u="none" strike="noStrike">
                        <a:solidFill>
                          <a:srgbClr val="000000"/>
                        </a:solidFill>
                        <a:effectLst/>
                        <a:latin typeface="KaiTi" panose="02010609060101010101" pitchFamily="49" charset="-122"/>
                        <a:ea typeface="KaiTi" panose="02010609060101010101" pitchFamily="49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2400" u="none" strike="noStrike">
                          <a:effectLst/>
                          <a:latin typeface="KaiTi" panose="02010609060101010101" pitchFamily="49" charset="-122"/>
                          <a:ea typeface="KaiTi" panose="02010609060101010101" pitchFamily="49" charset="-122"/>
                        </a:rPr>
                        <a:t>にほんじん</a:t>
                      </a:r>
                      <a:endParaRPr lang="ja-JP" altLang="en-US" sz="2400" b="0" i="0" u="none" strike="noStrike">
                        <a:solidFill>
                          <a:srgbClr val="000000"/>
                        </a:solidFill>
                        <a:effectLst/>
                        <a:latin typeface="KaiTi" panose="02010609060101010101" pitchFamily="49" charset="-122"/>
                        <a:ea typeface="KaiTi" panose="02010609060101010101" pitchFamily="49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>
                          <a:effectLst/>
                          <a:latin typeface="KaiTi" panose="02010609060101010101" pitchFamily="49" charset="-122"/>
                          <a:ea typeface="KaiTi" panose="02010609060101010101" pitchFamily="49" charset="-122"/>
                        </a:rPr>
                        <a:t>Japanese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KaiTi" panose="02010609060101010101" pitchFamily="49" charset="-122"/>
                        <a:ea typeface="KaiTi" panose="02010609060101010101" pitchFamily="49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510204364"/>
                  </a:ext>
                </a:extLst>
              </a:tr>
              <a:tr h="476250"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2400" u="none" strike="noStrike">
                          <a:effectLst/>
                          <a:latin typeface="KaiTi" panose="02010609060101010101" pitchFamily="49" charset="-122"/>
                          <a:ea typeface="KaiTi" panose="02010609060101010101" pitchFamily="49" charset="-122"/>
                        </a:rPr>
                        <a:t>アメリカ人</a:t>
                      </a:r>
                      <a:endParaRPr lang="ja-JP" altLang="en-US" sz="2400" b="0" i="0" u="none" strike="noStrike">
                        <a:solidFill>
                          <a:srgbClr val="000000"/>
                        </a:solidFill>
                        <a:effectLst/>
                        <a:latin typeface="KaiTi" panose="02010609060101010101" pitchFamily="49" charset="-122"/>
                        <a:ea typeface="KaiTi" panose="02010609060101010101" pitchFamily="49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2400" u="none" strike="noStrike">
                          <a:effectLst/>
                          <a:latin typeface="KaiTi" panose="02010609060101010101" pitchFamily="49" charset="-122"/>
                          <a:ea typeface="KaiTi" panose="02010609060101010101" pitchFamily="49" charset="-122"/>
                        </a:rPr>
                        <a:t>あめりかじん</a:t>
                      </a:r>
                      <a:endParaRPr lang="ja-JP" altLang="en-US" sz="2400" b="0" i="0" u="none" strike="noStrike">
                        <a:solidFill>
                          <a:srgbClr val="000000"/>
                        </a:solidFill>
                        <a:effectLst/>
                        <a:latin typeface="KaiTi" panose="02010609060101010101" pitchFamily="49" charset="-122"/>
                        <a:ea typeface="KaiTi" panose="02010609060101010101" pitchFamily="49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>
                          <a:effectLst/>
                          <a:latin typeface="KaiTi" panose="02010609060101010101" pitchFamily="49" charset="-122"/>
                          <a:ea typeface="KaiTi" panose="02010609060101010101" pitchFamily="49" charset="-122"/>
                        </a:rPr>
                        <a:t>American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KaiTi" panose="02010609060101010101" pitchFamily="49" charset="-122"/>
                        <a:ea typeface="KaiTi" panose="02010609060101010101" pitchFamily="49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80711675"/>
                  </a:ext>
                </a:extLst>
              </a:tr>
              <a:tr h="476250"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2400" u="none" strike="noStrike">
                          <a:effectLst/>
                          <a:latin typeface="KaiTi" panose="02010609060101010101" pitchFamily="49" charset="-122"/>
                          <a:ea typeface="KaiTi" panose="02010609060101010101" pitchFamily="49" charset="-122"/>
                        </a:rPr>
                        <a:t>中国人</a:t>
                      </a:r>
                      <a:endParaRPr lang="ja-JP" altLang="en-US" sz="2400" b="0" i="0" u="none" strike="noStrike">
                        <a:solidFill>
                          <a:srgbClr val="000000"/>
                        </a:solidFill>
                        <a:effectLst/>
                        <a:latin typeface="KaiTi" panose="02010609060101010101" pitchFamily="49" charset="-122"/>
                        <a:ea typeface="KaiTi" panose="02010609060101010101" pitchFamily="49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2400" u="none" strike="noStrike">
                          <a:effectLst/>
                          <a:latin typeface="KaiTi" panose="02010609060101010101" pitchFamily="49" charset="-122"/>
                          <a:ea typeface="KaiTi" panose="02010609060101010101" pitchFamily="49" charset="-122"/>
                        </a:rPr>
                        <a:t>ちゅうごくじん</a:t>
                      </a:r>
                      <a:endParaRPr lang="ja-JP" altLang="en-US" sz="2400" b="0" i="0" u="none" strike="noStrike">
                        <a:solidFill>
                          <a:srgbClr val="000000"/>
                        </a:solidFill>
                        <a:effectLst/>
                        <a:latin typeface="KaiTi" panose="02010609060101010101" pitchFamily="49" charset="-122"/>
                        <a:ea typeface="KaiTi" panose="02010609060101010101" pitchFamily="49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>
                          <a:effectLst/>
                          <a:latin typeface="KaiTi" panose="02010609060101010101" pitchFamily="49" charset="-122"/>
                          <a:ea typeface="KaiTi" panose="02010609060101010101" pitchFamily="49" charset="-122"/>
                        </a:rPr>
                        <a:t>Chinese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KaiTi" panose="02010609060101010101" pitchFamily="49" charset="-122"/>
                        <a:ea typeface="KaiTi" panose="02010609060101010101" pitchFamily="49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234165967"/>
                  </a:ext>
                </a:extLst>
              </a:tr>
              <a:tr h="476250"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2400" u="none" strike="noStrike">
                          <a:effectLst/>
                          <a:latin typeface="KaiTi" panose="02010609060101010101" pitchFamily="49" charset="-122"/>
                          <a:ea typeface="KaiTi" panose="02010609060101010101" pitchFamily="49" charset="-122"/>
                        </a:rPr>
                        <a:t>韓国人</a:t>
                      </a:r>
                      <a:endParaRPr lang="ja-JP" altLang="en-US" sz="2400" b="0" i="0" u="none" strike="noStrike">
                        <a:solidFill>
                          <a:srgbClr val="000000"/>
                        </a:solidFill>
                        <a:effectLst/>
                        <a:latin typeface="KaiTi" panose="02010609060101010101" pitchFamily="49" charset="-122"/>
                        <a:ea typeface="KaiTi" panose="02010609060101010101" pitchFamily="49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2400" u="none" strike="noStrike">
                          <a:effectLst/>
                          <a:latin typeface="KaiTi" panose="02010609060101010101" pitchFamily="49" charset="-122"/>
                          <a:ea typeface="KaiTi" panose="02010609060101010101" pitchFamily="49" charset="-122"/>
                        </a:rPr>
                        <a:t>かんこくじん</a:t>
                      </a:r>
                      <a:endParaRPr lang="ja-JP" altLang="en-US" sz="2400" b="0" i="0" u="none" strike="noStrike">
                        <a:solidFill>
                          <a:srgbClr val="000000"/>
                        </a:solidFill>
                        <a:effectLst/>
                        <a:latin typeface="KaiTi" panose="02010609060101010101" pitchFamily="49" charset="-122"/>
                        <a:ea typeface="KaiTi" panose="02010609060101010101" pitchFamily="49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>
                          <a:effectLst/>
                          <a:latin typeface="KaiTi" panose="02010609060101010101" pitchFamily="49" charset="-122"/>
                          <a:ea typeface="KaiTi" panose="02010609060101010101" pitchFamily="49" charset="-122"/>
                        </a:rPr>
                        <a:t>Korean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KaiTi" panose="02010609060101010101" pitchFamily="49" charset="-122"/>
                        <a:ea typeface="KaiTi" panose="02010609060101010101" pitchFamily="49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333088954"/>
                  </a:ext>
                </a:extLst>
              </a:tr>
              <a:tr h="476250"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2400" u="none" strike="noStrike">
                          <a:effectLst/>
                          <a:latin typeface="KaiTi" panose="02010609060101010101" pitchFamily="49" charset="-122"/>
                          <a:ea typeface="KaiTi" panose="02010609060101010101" pitchFamily="49" charset="-122"/>
                        </a:rPr>
                        <a:t>ロシア人</a:t>
                      </a:r>
                      <a:endParaRPr lang="ja-JP" altLang="en-US" sz="2400" b="0" i="0" u="none" strike="noStrike">
                        <a:solidFill>
                          <a:srgbClr val="000000"/>
                        </a:solidFill>
                        <a:effectLst/>
                        <a:latin typeface="KaiTi" panose="02010609060101010101" pitchFamily="49" charset="-122"/>
                        <a:ea typeface="KaiTi" panose="02010609060101010101" pitchFamily="49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2400" u="none" strike="noStrike">
                          <a:effectLst/>
                          <a:latin typeface="KaiTi" panose="02010609060101010101" pitchFamily="49" charset="-122"/>
                          <a:ea typeface="KaiTi" panose="02010609060101010101" pitchFamily="49" charset="-122"/>
                        </a:rPr>
                        <a:t>ろしあじん</a:t>
                      </a:r>
                      <a:endParaRPr lang="ja-JP" altLang="en-US" sz="2400" b="0" i="0" u="none" strike="noStrike">
                        <a:solidFill>
                          <a:srgbClr val="000000"/>
                        </a:solidFill>
                        <a:effectLst/>
                        <a:latin typeface="KaiTi" panose="02010609060101010101" pitchFamily="49" charset="-122"/>
                        <a:ea typeface="KaiTi" panose="02010609060101010101" pitchFamily="49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>
                          <a:effectLst/>
                          <a:latin typeface="KaiTi" panose="02010609060101010101" pitchFamily="49" charset="-122"/>
                          <a:ea typeface="KaiTi" panose="02010609060101010101" pitchFamily="49" charset="-122"/>
                        </a:rPr>
                        <a:t>Russian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KaiTi" panose="02010609060101010101" pitchFamily="49" charset="-122"/>
                        <a:ea typeface="KaiTi" panose="02010609060101010101" pitchFamily="49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362229688"/>
                  </a:ext>
                </a:extLst>
              </a:tr>
              <a:tr h="476250"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2400" u="none" strike="noStrike">
                          <a:effectLst/>
                          <a:latin typeface="KaiTi" panose="02010609060101010101" pitchFamily="49" charset="-122"/>
                          <a:ea typeface="KaiTi" panose="02010609060101010101" pitchFamily="49" charset="-122"/>
                        </a:rPr>
                        <a:t>ドイツ人</a:t>
                      </a:r>
                      <a:endParaRPr lang="ja-JP" altLang="en-US" sz="2400" b="0" i="0" u="none" strike="noStrike">
                        <a:solidFill>
                          <a:srgbClr val="000000"/>
                        </a:solidFill>
                        <a:effectLst/>
                        <a:latin typeface="KaiTi" panose="02010609060101010101" pitchFamily="49" charset="-122"/>
                        <a:ea typeface="KaiTi" panose="02010609060101010101" pitchFamily="49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2400" u="none" strike="noStrike">
                          <a:effectLst/>
                          <a:latin typeface="KaiTi" panose="02010609060101010101" pitchFamily="49" charset="-122"/>
                          <a:ea typeface="KaiTi" panose="02010609060101010101" pitchFamily="49" charset="-122"/>
                        </a:rPr>
                        <a:t>どいつじん</a:t>
                      </a:r>
                      <a:endParaRPr lang="ja-JP" altLang="en-US" sz="2400" b="0" i="0" u="none" strike="noStrike">
                        <a:solidFill>
                          <a:srgbClr val="000000"/>
                        </a:solidFill>
                        <a:effectLst/>
                        <a:latin typeface="KaiTi" panose="02010609060101010101" pitchFamily="49" charset="-122"/>
                        <a:ea typeface="KaiTi" panose="02010609060101010101" pitchFamily="49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>
                          <a:effectLst/>
                          <a:latin typeface="KaiTi" panose="02010609060101010101" pitchFamily="49" charset="-122"/>
                          <a:ea typeface="KaiTi" panose="02010609060101010101" pitchFamily="49" charset="-122"/>
                        </a:rPr>
                        <a:t>German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KaiTi" panose="02010609060101010101" pitchFamily="49" charset="-122"/>
                        <a:ea typeface="KaiTi" panose="02010609060101010101" pitchFamily="49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505000669"/>
                  </a:ext>
                </a:extLst>
              </a:tr>
              <a:tr h="476250"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2400" u="none" strike="noStrike">
                          <a:effectLst/>
                          <a:latin typeface="KaiTi" panose="02010609060101010101" pitchFamily="49" charset="-122"/>
                          <a:ea typeface="KaiTi" panose="02010609060101010101" pitchFamily="49" charset="-122"/>
                        </a:rPr>
                        <a:t>フランス人</a:t>
                      </a:r>
                      <a:endParaRPr lang="ja-JP" altLang="en-US" sz="2400" b="0" i="0" u="none" strike="noStrike">
                        <a:solidFill>
                          <a:srgbClr val="000000"/>
                        </a:solidFill>
                        <a:effectLst/>
                        <a:latin typeface="KaiTi" panose="02010609060101010101" pitchFamily="49" charset="-122"/>
                        <a:ea typeface="KaiTi" panose="02010609060101010101" pitchFamily="49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2400" u="none" strike="noStrike">
                          <a:effectLst/>
                          <a:latin typeface="KaiTi" panose="02010609060101010101" pitchFamily="49" charset="-122"/>
                          <a:ea typeface="KaiTi" panose="02010609060101010101" pitchFamily="49" charset="-122"/>
                        </a:rPr>
                        <a:t>ふらんすじん</a:t>
                      </a:r>
                      <a:endParaRPr lang="ja-JP" altLang="en-US" sz="2400" b="0" i="0" u="none" strike="noStrike">
                        <a:solidFill>
                          <a:srgbClr val="000000"/>
                        </a:solidFill>
                        <a:effectLst/>
                        <a:latin typeface="KaiTi" panose="02010609060101010101" pitchFamily="49" charset="-122"/>
                        <a:ea typeface="KaiTi" panose="02010609060101010101" pitchFamily="49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>
                          <a:effectLst/>
                          <a:latin typeface="KaiTi" panose="02010609060101010101" pitchFamily="49" charset="-122"/>
                          <a:ea typeface="KaiTi" panose="02010609060101010101" pitchFamily="49" charset="-122"/>
                        </a:rPr>
                        <a:t>French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KaiTi" panose="02010609060101010101" pitchFamily="49" charset="-122"/>
                        <a:ea typeface="KaiTi" panose="02010609060101010101" pitchFamily="49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71274525"/>
                  </a:ext>
                </a:extLst>
              </a:tr>
              <a:tr h="476250"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2400" u="none" strike="noStrike">
                          <a:effectLst/>
                          <a:latin typeface="KaiTi" panose="02010609060101010101" pitchFamily="49" charset="-122"/>
                          <a:ea typeface="KaiTi" panose="02010609060101010101" pitchFamily="49" charset="-122"/>
                        </a:rPr>
                        <a:t>イタリア人</a:t>
                      </a:r>
                      <a:endParaRPr lang="ja-JP" altLang="en-US" sz="2400" b="0" i="0" u="none" strike="noStrike">
                        <a:solidFill>
                          <a:srgbClr val="000000"/>
                        </a:solidFill>
                        <a:effectLst/>
                        <a:latin typeface="KaiTi" panose="02010609060101010101" pitchFamily="49" charset="-122"/>
                        <a:ea typeface="KaiTi" panose="02010609060101010101" pitchFamily="49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2400" u="none" strike="noStrike">
                          <a:effectLst/>
                          <a:latin typeface="KaiTi" panose="02010609060101010101" pitchFamily="49" charset="-122"/>
                          <a:ea typeface="KaiTi" panose="02010609060101010101" pitchFamily="49" charset="-122"/>
                        </a:rPr>
                        <a:t>いたりあじん</a:t>
                      </a:r>
                      <a:endParaRPr lang="ja-JP" altLang="en-US" sz="2400" b="0" i="0" u="none" strike="noStrike">
                        <a:solidFill>
                          <a:srgbClr val="000000"/>
                        </a:solidFill>
                        <a:effectLst/>
                        <a:latin typeface="KaiTi" panose="02010609060101010101" pitchFamily="49" charset="-122"/>
                        <a:ea typeface="KaiTi" panose="02010609060101010101" pitchFamily="49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 dirty="0">
                          <a:effectLst/>
                          <a:latin typeface="KaiTi" panose="02010609060101010101" pitchFamily="49" charset="-122"/>
                          <a:ea typeface="KaiTi" panose="02010609060101010101" pitchFamily="49" charset="-122"/>
                        </a:rPr>
                        <a:t>Italian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KaiTi" panose="02010609060101010101" pitchFamily="49" charset="-122"/>
                        <a:ea typeface="KaiTi" panose="02010609060101010101" pitchFamily="49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250766822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222EB659-DE67-4067-AF1B-69DCA5D50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～人（～じん）</a:t>
            </a:r>
          </a:p>
        </p:txBody>
      </p:sp>
    </p:spTree>
    <p:extLst>
      <p:ext uri="{BB962C8B-B14F-4D97-AF65-F5344CB8AC3E}">
        <p14:creationId xmlns:p14="http://schemas.microsoft.com/office/powerpoint/2010/main" val="364206505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C62A0A6-BF4E-4313-A40D-B0F33DB6F7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898727" y="2590800"/>
            <a:ext cx="2924133" cy="3146367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8DD4F7B-315C-41A3-AABF-FB65838BFB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オースト</a:t>
            </a:r>
            <a:r>
              <a:rPr lang="ja-JP" altLang="en-US" dirty="0">
                <a:solidFill>
                  <a:srgbClr val="FF0000"/>
                </a:solidFill>
              </a:rPr>
              <a:t>ラ</a:t>
            </a:r>
            <a:r>
              <a:rPr lang="ja-JP" altLang="en-US" dirty="0"/>
              <a:t>リア </a:t>
            </a:r>
            <a:r>
              <a:rPr lang="en-US" altLang="ja-JP" dirty="0"/>
              <a:t>vs.</a:t>
            </a:r>
            <a:r>
              <a:rPr lang="ja-JP" altLang="en-US" dirty="0"/>
              <a:t>オーストリア </a:t>
            </a:r>
            <a:endParaRPr kumimoji="1" lang="ja-JP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18DC6B-93AF-4D1E-8661-26AEFD3167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2476143"/>
            <a:ext cx="5029200" cy="361806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11A0996-526B-4CA2-8427-4C3A64F9215F}"/>
              </a:ext>
            </a:extLst>
          </p:cNvPr>
          <p:cNvSpPr txBox="1"/>
          <p:nvPr/>
        </p:nvSpPr>
        <p:spPr>
          <a:xfrm>
            <a:off x="5943600" y="5737166"/>
            <a:ext cx="2381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900">
                <a:hlinkClick r:id="rId3" tooltip="https://ja.wikipedia.org/wiki/%E3%82%AA%E3%83%BC%E3%82%B9%E3%83%88%E3%83%AA%E3%82%A2"/>
              </a:rPr>
              <a:t>This Photo</a:t>
            </a:r>
            <a:r>
              <a:rPr lang="ja-JP" altLang="en-US" sz="900"/>
              <a:t> by Unknown Author is licensed under </a:t>
            </a:r>
            <a:r>
              <a:rPr lang="ja-JP" altLang="en-US" sz="900">
                <a:hlinkClick r:id="rId5" tooltip="https://creativecommons.org/licenses/by-sa/3.0/"/>
              </a:rPr>
              <a:t>CC BY-SA</a:t>
            </a:r>
            <a:endParaRPr lang="ja-JP" altLang="en-US" sz="900"/>
          </a:p>
        </p:txBody>
      </p:sp>
    </p:spTree>
    <p:extLst>
      <p:ext uri="{BB962C8B-B14F-4D97-AF65-F5344CB8AC3E}">
        <p14:creationId xmlns:p14="http://schemas.microsoft.com/office/powerpoint/2010/main" val="109697431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DED85E9-3579-42A2-9759-102DBC9995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/>
              <a:t>ドイツ </a:t>
            </a:r>
            <a:r>
              <a:rPr lang="en-US" altLang="ja-JP" sz="3600" dirty="0"/>
              <a:t>Deutschland; Germany</a:t>
            </a:r>
            <a:br>
              <a:rPr kumimoji="1" lang="en-US" altLang="ja-JP" dirty="0"/>
            </a:br>
            <a:r>
              <a:rPr kumimoji="1" lang="en-US" altLang="ja-JP" sz="2700" dirty="0"/>
              <a:t>(from Dutch language</a:t>
            </a:r>
            <a:r>
              <a:rPr lang="ja-JP" altLang="en-US" sz="2700" dirty="0"/>
              <a:t>「</a:t>
            </a:r>
            <a:r>
              <a:rPr lang="en-US" altLang="ja-JP" sz="2700" dirty="0" err="1"/>
              <a:t>Duits</a:t>
            </a:r>
            <a:r>
              <a:rPr lang="ja-JP" altLang="en-US" sz="2700" dirty="0"/>
              <a:t>」</a:t>
            </a:r>
            <a:r>
              <a:rPr lang="en-US" altLang="ja-JP" sz="2700" dirty="0"/>
              <a:t>)</a:t>
            </a:r>
            <a:endParaRPr kumimoji="1" lang="ja-JP" altLang="en-US" dirty="0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083CB541-433F-4B68-907F-57D6945A6E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195478" y="2024262"/>
            <a:ext cx="3281521" cy="4101901"/>
          </a:xfr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341980B-F16D-4B9D-9D9F-6EF01BB5E944}"/>
              </a:ext>
            </a:extLst>
          </p:cNvPr>
          <p:cNvSpPr txBox="1"/>
          <p:nvPr/>
        </p:nvSpPr>
        <p:spPr>
          <a:xfrm>
            <a:off x="3195478" y="6133467"/>
            <a:ext cx="328152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900">
                <a:hlinkClick r:id="rId4" tooltip="https://svdp-annefrank-8.wikispaces.com/Economic%2C+Social%2C+and+Political+Conditions+in+Germany+During+the+1930s"/>
              </a:rPr>
              <a:t>This Photo</a:t>
            </a:r>
            <a:r>
              <a:rPr lang="ja-JP" altLang="en-US" sz="900"/>
              <a:t> by Unknown Author is licensed under </a:t>
            </a:r>
            <a:r>
              <a:rPr lang="ja-JP" altLang="en-US" sz="900">
                <a:hlinkClick r:id="rId5" tooltip="https://creativecommons.org/licenses/by-sa/3.0/"/>
              </a:rPr>
              <a:t>CC BY-SA</a:t>
            </a:r>
            <a:endParaRPr lang="ja-JP" altLang="en-US" sz="900"/>
          </a:p>
        </p:txBody>
      </p:sp>
    </p:spTree>
    <p:extLst>
      <p:ext uri="{BB962C8B-B14F-4D97-AF65-F5344CB8AC3E}">
        <p14:creationId xmlns:p14="http://schemas.microsoft.com/office/powerpoint/2010/main" val="135871679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C2103B1-723E-455C-9ADF-91DC8361D7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When the same vowel is placed one right after the other, the pronunciation of the vowel becomes about twice as long as the single vowel. </a:t>
            </a:r>
          </a:p>
          <a:p>
            <a:r>
              <a:rPr lang="en-US" altLang="ja-JP" dirty="0"/>
              <a:t>Be sure to hold the sound long enough, because the length of the vowel can change one word to another.</a:t>
            </a:r>
            <a:endParaRPr kumimoji="1" lang="ja-JP" alt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B793402-C732-4047-BADE-30D29183C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Long Vowel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65514786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ED943A1-870D-44D1-B264-7103C89943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Just pronounce the front vowel longer (two beats long)</a:t>
            </a:r>
            <a:endParaRPr kumimoji="1" lang="ja-JP" altLang="en-US" dirty="0"/>
          </a:p>
          <a:p>
            <a:r>
              <a:rPr kumimoji="1" lang="en-US" altLang="ja-JP" dirty="0"/>
              <a:t>Pronounce as </a:t>
            </a:r>
            <a:r>
              <a:rPr kumimoji="1" lang="ja-JP" altLang="en-US" dirty="0"/>
              <a:t>え</a:t>
            </a:r>
            <a:r>
              <a:rPr kumimoji="1" lang="ja-JP" altLang="en-US" dirty="0">
                <a:solidFill>
                  <a:srgbClr val="FF0000"/>
                </a:solidFill>
              </a:rPr>
              <a:t>え</a:t>
            </a:r>
            <a:r>
              <a:rPr kumimoji="1" lang="ja-JP" altLang="en-US" dirty="0"/>
              <a:t>ご（</a:t>
            </a:r>
            <a:r>
              <a:rPr kumimoji="1" lang="en-US" altLang="ja-JP" dirty="0" err="1"/>
              <a:t>e</a:t>
            </a:r>
            <a:r>
              <a:rPr kumimoji="1" lang="en-US" altLang="ja-JP" dirty="0" err="1">
                <a:solidFill>
                  <a:srgbClr val="FF0000"/>
                </a:solidFill>
              </a:rPr>
              <a:t>e</a:t>
            </a:r>
            <a:r>
              <a:rPr kumimoji="1" lang="en-US" altLang="ja-JP" dirty="0" err="1"/>
              <a:t>go</a:t>
            </a:r>
            <a:r>
              <a:rPr kumimoji="1" lang="ja-JP" altLang="en-US" dirty="0"/>
              <a:t>）</a:t>
            </a:r>
            <a:endParaRPr kumimoji="1" lang="en-US" altLang="ja-JP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9E4A3D-6C32-45E0-830D-EA022CC04F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Long Vowel</a:t>
            </a:r>
            <a:endParaRPr kumimoji="1" lang="ja-JP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1968E4-231C-4AD2-8B75-D21AF631FF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1591056"/>
            <a:ext cx="6248400" cy="1009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5634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72067" y="1600200"/>
            <a:ext cx="7408333" cy="4525963"/>
          </a:xfrm>
        </p:spPr>
        <p:txBody>
          <a:bodyPr/>
          <a:lstStyle/>
          <a:p>
            <a:pPr lvl="0"/>
            <a:r>
              <a:rPr lang="en-US" dirty="0">
                <a:solidFill>
                  <a:srgbClr val="073E87"/>
                </a:solidFill>
              </a:rPr>
              <a:t>______</a:t>
            </a:r>
            <a:r>
              <a:rPr lang="ja-JP" altLang="en-US" dirty="0">
                <a:solidFill>
                  <a:srgbClr val="FF0000"/>
                </a:solidFill>
              </a:rPr>
              <a:t>は</a:t>
            </a:r>
            <a:r>
              <a:rPr lang="en-US" altLang="ja-JP" dirty="0">
                <a:solidFill>
                  <a:srgbClr val="FF0000"/>
                </a:solidFill>
              </a:rPr>
              <a:t>(</a:t>
            </a:r>
            <a:r>
              <a:rPr lang="en-US" altLang="ja-JP" dirty="0" err="1">
                <a:solidFill>
                  <a:srgbClr val="FF0000"/>
                </a:solidFill>
              </a:rPr>
              <a:t>wa</a:t>
            </a:r>
            <a:r>
              <a:rPr lang="en-US" altLang="ja-JP" dirty="0">
                <a:solidFill>
                  <a:srgbClr val="FF0000"/>
                </a:solidFill>
              </a:rPr>
              <a:t>)</a:t>
            </a:r>
            <a:r>
              <a:rPr lang="en-US" altLang="ja-JP" dirty="0">
                <a:solidFill>
                  <a:srgbClr val="073E87"/>
                </a:solidFill>
              </a:rPr>
              <a:t>_____</a:t>
            </a:r>
            <a:r>
              <a:rPr lang="ja-JP" altLang="en-US" dirty="0">
                <a:solidFill>
                  <a:srgbClr val="FF0000"/>
                </a:solidFill>
              </a:rPr>
              <a:t>です</a:t>
            </a:r>
            <a:r>
              <a:rPr lang="ja-JP" altLang="en-US" dirty="0">
                <a:solidFill>
                  <a:srgbClr val="073E87"/>
                </a:solidFill>
              </a:rPr>
              <a:t>。</a:t>
            </a:r>
            <a:endParaRPr lang="en-US" dirty="0">
              <a:solidFill>
                <a:srgbClr val="073E87"/>
              </a:solidFill>
            </a:endParaRPr>
          </a:p>
          <a:p>
            <a:r>
              <a:rPr lang="ja-JP" altLang="en-US" dirty="0"/>
              <a:t>は</a:t>
            </a:r>
            <a:endParaRPr lang="en-US" altLang="ja-JP" dirty="0"/>
          </a:p>
          <a:p>
            <a:pPr lvl="1"/>
            <a:r>
              <a:rPr lang="en-US" altLang="ja-JP" dirty="0"/>
              <a:t>In a word, pronounces as </a:t>
            </a:r>
            <a:r>
              <a:rPr lang="en-US" altLang="ja-JP" dirty="0">
                <a:solidFill>
                  <a:srgbClr val="FF0000"/>
                </a:solidFill>
              </a:rPr>
              <a:t>h</a:t>
            </a:r>
            <a:r>
              <a:rPr lang="en-US" dirty="0">
                <a:solidFill>
                  <a:srgbClr val="FF0000"/>
                </a:solidFill>
              </a:rPr>
              <a:t>a</a:t>
            </a:r>
            <a:r>
              <a:rPr lang="en-US" dirty="0"/>
              <a:t>.</a:t>
            </a:r>
          </a:p>
          <a:p>
            <a:pPr lvl="2"/>
            <a:r>
              <a:rPr lang="ja-JP" altLang="en-US" dirty="0"/>
              <a:t>私</a:t>
            </a:r>
            <a:r>
              <a:rPr lang="en-US" altLang="ja-JP" dirty="0"/>
              <a:t>(</a:t>
            </a:r>
            <a:r>
              <a:rPr lang="ja-JP" altLang="en-US" dirty="0"/>
              <a:t>わたし</a:t>
            </a:r>
            <a:r>
              <a:rPr lang="en-US" altLang="ja-JP" dirty="0"/>
              <a:t>)</a:t>
            </a:r>
            <a:r>
              <a:rPr lang="ja-JP" altLang="en-US" dirty="0"/>
              <a:t>の  </a:t>
            </a:r>
            <a:r>
              <a:rPr lang="ja-JP" altLang="en-US" dirty="0">
                <a:solidFill>
                  <a:srgbClr val="FF0000"/>
                </a:solidFill>
              </a:rPr>
              <a:t>はは </a:t>
            </a:r>
            <a:r>
              <a:rPr lang="en-US" altLang="ja-JP" dirty="0"/>
              <a:t>(</a:t>
            </a:r>
            <a:r>
              <a:rPr lang="en-US" dirty="0" err="1"/>
              <a:t>haha</a:t>
            </a:r>
            <a:r>
              <a:rPr lang="en-US" dirty="0"/>
              <a:t>) </a:t>
            </a:r>
            <a:r>
              <a:rPr lang="ja-JP" altLang="en-US" dirty="0"/>
              <a:t>は </a:t>
            </a:r>
            <a:r>
              <a:rPr lang="en-US" altLang="ja-JP" dirty="0"/>
              <a:t>(</a:t>
            </a:r>
            <a:r>
              <a:rPr lang="en-US" dirty="0" err="1"/>
              <a:t>wa</a:t>
            </a:r>
            <a:r>
              <a:rPr lang="en-US" dirty="0"/>
              <a:t>)   </a:t>
            </a:r>
            <a:r>
              <a:rPr lang="ja-JP" altLang="en-US" dirty="0"/>
              <a:t>やさしいです。 </a:t>
            </a:r>
            <a:r>
              <a:rPr lang="en-US" dirty="0"/>
              <a:t>My mother is kind.</a:t>
            </a:r>
          </a:p>
          <a:p>
            <a:pPr lvl="2"/>
            <a:r>
              <a:rPr lang="ja-JP" altLang="en-US" dirty="0"/>
              <a:t>じゅうにじ</a:t>
            </a:r>
            <a:r>
              <a:rPr lang="ja-JP" altLang="en-US" dirty="0">
                <a:solidFill>
                  <a:srgbClr val="FF0000"/>
                </a:solidFill>
              </a:rPr>
              <a:t>は</a:t>
            </a:r>
            <a:r>
              <a:rPr lang="en-US" altLang="ja-JP" dirty="0"/>
              <a:t>(</a:t>
            </a:r>
            <a:r>
              <a:rPr lang="en-US" dirty="0"/>
              <a:t>ha)</a:t>
            </a:r>
            <a:r>
              <a:rPr lang="ja-JP" altLang="en-US" dirty="0"/>
              <a:t>んです。</a:t>
            </a:r>
            <a:r>
              <a:rPr lang="en-US" dirty="0"/>
              <a:t>It is 12:30.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As particle,  pronounces as </a:t>
            </a:r>
            <a:r>
              <a:rPr lang="en-US" dirty="0" err="1">
                <a:solidFill>
                  <a:srgbClr val="FF0000"/>
                </a:solidFill>
              </a:rPr>
              <a:t>wa</a:t>
            </a:r>
            <a:r>
              <a:rPr lang="en-US" dirty="0">
                <a:solidFill>
                  <a:srgbClr val="FF0000"/>
                </a:solidFill>
              </a:rPr>
              <a:t>.</a:t>
            </a:r>
          </a:p>
          <a:p>
            <a:pPr lvl="2"/>
            <a:r>
              <a:rPr lang="ja-JP" altLang="en-US" dirty="0"/>
              <a:t>こんにち</a:t>
            </a:r>
            <a:r>
              <a:rPr lang="ja-JP" altLang="en-US" dirty="0">
                <a:solidFill>
                  <a:srgbClr val="FF0000"/>
                </a:solidFill>
              </a:rPr>
              <a:t>は</a:t>
            </a:r>
            <a:r>
              <a:rPr lang="ja-JP" altLang="en-US" dirty="0"/>
              <a:t> </a:t>
            </a:r>
            <a:r>
              <a:rPr lang="en-US" altLang="ja-JP" dirty="0"/>
              <a:t>(</a:t>
            </a:r>
            <a:r>
              <a:rPr lang="en-US" dirty="0" err="1"/>
              <a:t>wa</a:t>
            </a:r>
            <a:r>
              <a:rPr lang="en-US" dirty="0"/>
              <a:t>) 。  Hi.</a:t>
            </a:r>
            <a:br>
              <a:rPr lang="en-US" dirty="0"/>
            </a:br>
            <a:r>
              <a:rPr lang="ja-JP" altLang="en-US" dirty="0"/>
              <a:t>こんばん</a:t>
            </a:r>
            <a:r>
              <a:rPr lang="ja-JP" altLang="en-US" dirty="0">
                <a:solidFill>
                  <a:srgbClr val="FF0000"/>
                </a:solidFill>
              </a:rPr>
              <a:t>は</a:t>
            </a:r>
            <a:r>
              <a:rPr lang="ja-JP" altLang="en-US" dirty="0"/>
              <a:t> </a:t>
            </a:r>
            <a:r>
              <a:rPr lang="en-US" altLang="ja-JP" dirty="0"/>
              <a:t>(</a:t>
            </a:r>
            <a:r>
              <a:rPr lang="en-US" dirty="0" err="1"/>
              <a:t>wa</a:t>
            </a:r>
            <a:r>
              <a:rPr lang="en-US" dirty="0"/>
              <a:t>) 。 Good evening!</a:t>
            </a:r>
            <a:br>
              <a:rPr lang="en-US" dirty="0"/>
            </a:br>
            <a:r>
              <a:rPr lang="ja-JP" altLang="en-US" dirty="0"/>
              <a:t>私</a:t>
            </a:r>
            <a:r>
              <a:rPr lang="en-US" altLang="ja-JP" dirty="0"/>
              <a:t>(</a:t>
            </a:r>
            <a:r>
              <a:rPr lang="ja-JP" altLang="en-US" dirty="0"/>
              <a:t>わたし</a:t>
            </a:r>
            <a:r>
              <a:rPr lang="en-US" altLang="ja-JP" dirty="0"/>
              <a:t>)</a:t>
            </a:r>
            <a:r>
              <a:rPr lang="ja-JP" altLang="en-US" dirty="0">
                <a:solidFill>
                  <a:srgbClr val="FF0000"/>
                </a:solidFill>
              </a:rPr>
              <a:t>は</a:t>
            </a:r>
            <a:r>
              <a:rPr lang="ja-JP" altLang="en-US" dirty="0"/>
              <a:t> </a:t>
            </a:r>
            <a:r>
              <a:rPr lang="en-US" altLang="ja-JP" dirty="0"/>
              <a:t>(</a:t>
            </a:r>
            <a:r>
              <a:rPr lang="en-US" dirty="0" err="1"/>
              <a:t>wa</a:t>
            </a:r>
            <a:r>
              <a:rPr lang="en-US" dirty="0"/>
              <a:t>)   </a:t>
            </a:r>
            <a:r>
              <a:rPr lang="ja-JP" altLang="en-US" dirty="0"/>
              <a:t>がくせいです。 </a:t>
            </a:r>
            <a:r>
              <a:rPr lang="en-US" dirty="0"/>
              <a:t>I am a student.</a:t>
            </a:r>
          </a:p>
          <a:p>
            <a:pPr lvl="2"/>
            <a:endParaRPr lang="en-US" dirty="0"/>
          </a:p>
          <a:p>
            <a:pPr lvl="2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b="1" dirty="0"/>
              <a:t>1 X</a:t>
            </a:r>
            <a:r>
              <a:rPr lang="ja-JP" altLang="en-US" b="1" dirty="0"/>
              <a:t>は</a:t>
            </a:r>
            <a:r>
              <a:rPr lang="en-US" altLang="ja-JP" b="1" dirty="0"/>
              <a:t>Y</a:t>
            </a:r>
            <a:r>
              <a:rPr lang="ja-JP" altLang="en-US" b="1" dirty="0"/>
              <a:t>です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361582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B24B97E-29EE-4B14-832A-3392AB8900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18DB3F8-281F-4EC8-A493-FFFB4F1DC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Long Vowel</a:t>
            </a:r>
            <a:endParaRPr kumimoji="1" lang="ja-JP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0E49F6-9B64-45E9-B3B4-6C89572AFB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505994"/>
            <a:ext cx="8686800" cy="3846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68377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AAA10AA-C903-4F70-83CB-159008CA7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Long Vowel</a:t>
            </a:r>
            <a:endParaRPr kumimoji="1" lang="ja-JP"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2C90D9-FBFF-400C-8E32-E853E7D827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562" y="1257300"/>
            <a:ext cx="8524875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48267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CB0414A-DC96-4A02-A1DE-DC319203C7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78BA0D0-FA6E-407E-B299-16A44A83B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Long Vowel</a:t>
            </a:r>
            <a:endParaRPr kumimoji="1" lang="ja-JP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EC5C20-986A-4361-AB34-DC3C1B97CD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643062"/>
            <a:ext cx="8834437" cy="3571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84075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72067" y="2133600"/>
            <a:ext cx="7408333" cy="3992563"/>
          </a:xfrm>
        </p:spPr>
        <p:txBody>
          <a:bodyPr/>
          <a:lstStyle/>
          <a:p>
            <a:r>
              <a:rPr lang="en-US" dirty="0"/>
              <a:t>Small </a:t>
            </a:r>
            <a:r>
              <a:rPr lang="ja-JP" altLang="en-US" dirty="0"/>
              <a:t>や</a:t>
            </a:r>
            <a:r>
              <a:rPr lang="en-US" altLang="ja-JP" dirty="0"/>
              <a:t>, </a:t>
            </a:r>
            <a:r>
              <a:rPr lang="ja-JP" altLang="en-US" dirty="0"/>
              <a:t>ゆ</a:t>
            </a:r>
            <a:r>
              <a:rPr lang="en-US" altLang="ja-JP" dirty="0"/>
              <a:t>, </a:t>
            </a:r>
            <a:r>
              <a:rPr lang="en-US" dirty="0"/>
              <a:t>and </a:t>
            </a:r>
            <a:r>
              <a:rPr lang="ja-JP" altLang="en-US" dirty="0"/>
              <a:t>よ </a:t>
            </a:r>
            <a:r>
              <a:rPr lang="en-US" dirty="0"/>
              <a:t>follow after letters in the second column (</a:t>
            </a:r>
            <a:r>
              <a:rPr lang="en-US" dirty="0" err="1"/>
              <a:t>i</a:t>
            </a:r>
            <a:r>
              <a:rPr lang="en-US" dirty="0"/>
              <a:t>-vowel hiragana, except </a:t>
            </a:r>
            <a:r>
              <a:rPr lang="ja-JP" altLang="en-US" dirty="0"/>
              <a:t>い</a:t>
            </a:r>
            <a:r>
              <a:rPr lang="en-US" altLang="ja-JP" dirty="0"/>
              <a:t>) </a:t>
            </a:r>
            <a:r>
              <a:rPr lang="en-US" dirty="0"/>
              <a:t>and are used to transcribe </a:t>
            </a:r>
            <a:r>
              <a:rPr lang="en-US" dirty="0">
                <a:solidFill>
                  <a:srgbClr val="FF0000"/>
                </a:solidFill>
              </a:rPr>
              <a:t>contracted sounds</a:t>
            </a:r>
            <a:r>
              <a:rPr lang="en-US" dirty="0"/>
              <a:t>. </a:t>
            </a:r>
          </a:p>
          <a:p>
            <a:r>
              <a:rPr lang="en-US" dirty="0"/>
              <a:t>The contracted sound represents </a:t>
            </a:r>
            <a:r>
              <a:rPr lang="en-US" dirty="0">
                <a:solidFill>
                  <a:srgbClr val="FF0000"/>
                </a:solidFill>
              </a:rPr>
              <a:t>a single syllable</a:t>
            </a:r>
            <a:r>
              <a:rPr lang="en-US" dirty="0"/>
              <a:t>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Contracted sounds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4810125"/>
            <a:ext cx="4267200" cy="159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4850945"/>
            <a:ext cx="4191000" cy="14423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3456054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31613" y="1371661"/>
            <a:ext cx="7597987" cy="4373563"/>
          </a:xfrm>
        </p:spPr>
        <p:txBody>
          <a:bodyPr>
            <a:normAutofit/>
          </a:bodyPr>
          <a:lstStyle/>
          <a:p>
            <a:r>
              <a:rPr lang="en-US" dirty="0"/>
              <a:t>Should be written in </a:t>
            </a:r>
            <a:r>
              <a:rPr lang="en-US" dirty="0">
                <a:solidFill>
                  <a:srgbClr val="FF0000"/>
                </a:solidFill>
              </a:rPr>
              <a:t>two grids</a:t>
            </a:r>
            <a:r>
              <a:rPr lang="en-US" dirty="0"/>
              <a:t> even though it is just one syllable.</a:t>
            </a:r>
          </a:p>
          <a:p>
            <a:r>
              <a:rPr lang="en-US" altLang="ja-JP" dirty="0"/>
              <a:t>The </a:t>
            </a:r>
            <a:r>
              <a:rPr lang="ja-JP" altLang="en-US" dirty="0"/>
              <a:t>ゃ</a:t>
            </a:r>
            <a:r>
              <a:rPr lang="en-US" altLang="ja-JP" dirty="0"/>
              <a:t>, </a:t>
            </a:r>
            <a:r>
              <a:rPr lang="ja-JP" altLang="en-US" dirty="0"/>
              <a:t>ゅ</a:t>
            </a:r>
            <a:r>
              <a:rPr lang="en-US" altLang="ja-JP" dirty="0"/>
              <a:t>, </a:t>
            </a:r>
            <a:r>
              <a:rPr lang="ja-JP" altLang="en-US" dirty="0"/>
              <a:t>ょ </a:t>
            </a:r>
            <a:endParaRPr lang="en-US" altLang="ja-JP" dirty="0"/>
          </a:p>
          <a:p>
            <a:pPr lvl="1"/>
            <a:r>
              <a:rPr lang="en-US" altLang="ja-JP" dirty="0"/>
              <a:t>Should be written </a:t>
            </a:r>
            <a:r>
              <a:rPr lang="en-US" altLang="ja-JP" dirty="0">
                <a:solidFill>
                  <a:srgbClr val="FF0000"/>
                </a:solidFill>
              </a:rPr>
              <a:t>small</a:t>
            </a:r>
            <a:r>
              <a:rPr lang="en-US" altLang="ja-JP" dirty="0"/>
              <a:t>, half of the size of the regular kana.</a:t>
            </a:r>
            <a:endParaRPr lang="ja-JP" altLang="ja-JP" dirty="0"/>
          </a:p>
          <a:p>
            <a:pPr lvl="1"/>
            <a:r>
              <a:rPr lang="en-US" altLang="ja-JP" dirty="0"/>
              <a:t>Should be on the </a:t>
            </a:r>
            <a:r>
              <a:rPr lang="en-US" altLang="ja-JP" dirty="0">
                <a:solidFill>
                  <a:srgbClr val="FF0000"/>
                </a:solidFill>
              </a:rPr>
              <a:t>left bottom</a:t>
            </a:r>
            <a:r>
              <a:rPr lang="en-US" altLang="ja-JP" dirty="0"/>
              <a:t> when written horizontally.</a:t>
            </a:r>
            <a:endParaRPr lang="ja-JP" altLang="ja-JP" dirty="0"/>
          </a:p>
          <a:p>
            <a:pPr lvl="1"/>
            <a:r>
              <a:rPr lang="en-US" altLang="ja-JP" dirty="0"/>
              <a:t>Should be on the </a:t>
            </a:r>
            <a:r>
              <a:rPr lang="en-US" altLang="ja-JP" dirty="0">
                <a:solidFill>
                  <a:srgbClr val="FF0000"/>
                </a:solidFill>
              </a:rPr>
              <a:t>right top</a:t>
            </a:r>
            <a:r>
              <a:rPr lang="en-US" altLang="ja-JP" dirty="0"/>
              <a:t> when written vertically.</a:t>
            </a:r>
            <a:endParaRPr lang="ja-JP" altLang="ja-JP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Contracted sounds</a:t>
            </a:r>
          </a:p>
        </p:txBody>
      </p:sp>
      <p:pic>
        <p:nvPicPr>
          <p:cNvPr id="6" name="Picture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4218501"/>
            <a:ext cx="4191000" cy="1295400"/>
          </a:xfrm>
          <a:prstGeom prst="rect">
            <a:avLst/>
          </a:prstGeom>
        </p:spPr>
      </p:pic>
      <p:pic>
        <p:nvPicPr>
          <p:cNvPr id="7" name="Picture 6"/>
          <p:cNvPicPr/>
          <p:nvPr/>
        </p:nvPicPr>
        <p:blipFill>
          <a:blip r:embed="rId3"/>
          <a:stretch>
            <a:fillRect/>
          </a:stretch>
        </p:blipFill>
        <p:spPr>
          <a:xfrm>
            <a:off x="5063067" y="4092445"/>
            <a:ext cx="3449320" cy="2399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55582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72067" y="1752600"/>
            <a:ext cx="7408333" cy="4373563"/>
          </a:xfrm>
        </p:spPr>
        <p:txBody>
          <a:bodyPr/>
          <a:lstStyle/>
          <a:p>
            <a:r>
              <a:rPr lang="en-US" dirty="0"/>
              <a:t>For example, when we write </a:t>
            </a:r>
            <a:r>
              <a:rPr lang="ja-JP" altLang="en-US" dirty="0"/>
              <a:t>きょ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horizontally</a:t>
            </a:r>
            <a:r>
              <a:rPr lang="en-US" dirty="0"/>
              <a:t>, the small </a:t>
            </a:r>
            <a:r>
              <a:rPr lang="ja-JP" altLang="en-US" dirty="0"/>
              <a:t>ょ</a:t>
            </a:r>
            <a:r>
              <a:rPr lang="en-US" dirty="0"/>
              <a:t> will take a whole grid, but stays on the </a:t>
            </a:r>
            <a:r>
              <a:rPr lang="en-US" dirty="0">
                <a:solidFill>
                  <a:srgbClr val="FF0000"/>
                </a:solidFill>
              </a:rPr>
              <a:t>left bottom</a:t>
            </a:r>
            <a:r>
              <a:rPr lang="en-US" dirty="0"/>
              <a:t> of the next grid.</a:t>
            </a:r>
          </a:p>
          <a:p>
            <a:endParaRPr lang="en-US" dirty="0"/>
          </a:p>
          <a:p>
            <a:r>
              <a:rPr lang="en-US" altLang="ja-JP" dirty="0"/>
              <a:t>For example, when we write </a:t>
            </a:r>
            <a:r>
              <a:rPr lang="ja-JP" altLang="en-US" dirty="0"/>
              <a:t>きゃ</a:t>
            </a:r>
            <a:r>
              <a:rPr lang="en-US" altLang="ja-JP" dirty="0"/>
              <a:t> </a:t>
            </a:r>
            <a:r>
              <a:rPr lang="en-US" altLang="ja-JP" dirty="0">
                <a:solidFill>
                  <a:srgbClr val="FF0000"/>
                </a:solidFill>
              </a:rPr>
              <a:t>vertically</a:t>
            </a:r>
            <a:r>
              <a:rPr lang="en-US" altLang="ja-JP" dirty="0"/>
              <a:t>, the small </a:t>
            </a:r>
            <a:r>
              <a:rPr lang="ja-JP" altLang="en-US" dirty="0"/>
              <a:t>ゃ</a:t>
            </a:r>
            <a:r>
              <a:rPr lang="en-US" altLang="ja-JP" dirty="0"/>
              <a:t> will take a whole grid, but stays on the </a:t>
            </a:r>
            <a:r>
              <a:rPr lang="en-US" altLang="ja-JP" dirty="0">
                <a:solidFill>
                  <a:srgbClr val="FF0000"/>
                </a:solidFill>
              </a:rPr>
              <a:t>right top </a:t>
            </a:r>
            <a:r>
              <a:rPr lang="en-US" altLang="ja-JP" dirty="0"/>
              <a:t>of the next grid.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Contracted sounds</a:t>
            </a:r>
          </a:p>
        </p:txBody>
      </p:sp>
      <p:pic>
        <p:nvPicPr>
          <p:cNvPr id="6" name="Picture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4648200"/>
            <a:ext cx="4191000" cy="1295400"/>
          </a:xfrm>
          <a:prstGeom prst="rect">
            <a:avLst/>
          </a:prstGeom>
        </p:spPr>
      </p:pic>
      <p:pic>
        <p:nvPicPr>
          <p:cNvPr id="7" name="Picture 6"/>
          <p:cNvPicPr/>
          <p:nvPr/>
        </p:nvPicPr>
        <p:blipFill>
          <a:blip r:embed="rId3"/>
          <a:stretch>
            <a:fillRect/>
          </a:stretch>
        </p:blipFill>
        <p:spPr>
          <a:xfrm>
            <a:off x="5486400" y="4114800"/>
            <a:ext cx="3449320" cy="2399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01851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Contracted sounds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21CD72B0-7C4C-4157-AEE2-0A192FF6F25E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523875" y="3551473"/>
            <a:ext cx="3819525" cy="17907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0CDB203-83D9-4DBB-BC13-EBE64F1694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696" y="1405081"/>
            <a:ext cx="5734050" cy="1638300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711EA5D-D144-471C-A743-3CEFDEBF19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2812" y="3407569"/>
            <a:ext cx="3667125" cy="1990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64403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C30035B-DECE-4A9A-95A2-022C5338F5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15C664-9B43-420D-854A-25E92E05C1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Contracted sound</a:t>
            </a:r>
            <a:endParaRPr kumimoji="1" lang="ja-JP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EDCFFCD-3635-4912-AC01-D49F04FA4B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3443940"/>
            <a:ext cx="6781800" cy="170908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13709F8-F561-4466-BE48-2E53FE16A8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512" y="1558454"/>
            <a:ext cx="8562975" cy="11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63266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7CF832A-04C8-4119-B53B-390448ED8C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56ED743-4FAD-42F4-B4D0-973C34A89F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Contracted sound</a:t>
            </a:r>
            <a:endParaRPr kumimoji="1" lang="ja-JP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AD7FDE-C2D5-4F9C-B0C5-B71879192F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752600"/>
            <a:ext cx="8686800" cy="287850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A83CABF-33B3-408F-ABBD-80D250EE3A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0" y="1406230"/>
            <a:ext cx="5105400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84248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F66132F-DFBE-4033-8358-23FF3F62F0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89925D9-088A-43CF-B505-8C4FF8586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Particle </a:t>
            </a:r>
            <a:r>
              <a:rPr kumimoji="1" lang="ja-JP" altLang="en-US" dirty="0"/>
              <a:t>ね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E45167-7423-4E7E-B7E8-9263F4CE24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1905000"/>
            <a:ext cx="6477000" cy="3209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6924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72067" y="1905000"/>
            <a:ext cx="7408333" cy="4221163"/>
          </a:xfrm>
        </p:spPr>
        <p:txBody>
          <a:bodyPr/>
          <a:lstStyle/>
          <a:p>
            <a:r>
              <a:rPr lang="en-US" dirty="0"/>
              <a:t>Plural and singular</a:t>
            </a:r>
          </a:p>
          <a:p>
            <a:pPr lvl="1"/>
            <a:r>
              <a:rPr lang="en-US" dirty="0"/>
              <a:t>In Japanese there is no item that corresponds to "a," nor is there any item that corresponds to the plural "-s" at the end of a noun.</a:t>
            </a:r>
          </a:p>
          <a:p>
            <a:pPr lvl="1"/>
            <a:endParaRPr lang="en-US" dirty="0"/>
          </a:p>
          <a:p>
            <a:r>
              <a:rPr lang="ja-JP" altLang="en-US" dirty="0"/>
              <a:t>私は </a:t>
            </a:r>
            <a:r>
              <a:rPr lang="en-US" altLang="ja-JP" dirty="0"/>
              <a:t>(</a:t>
            </a:r>
            <a:r>
              <a:rPr lang="en-US" dirty="0" err="1"/>
              <a:t>wa</a:t>
            </a:r>
            <a:r>
              <a:rPr lang="en-US" dirty="0"/>
              <a:t>)   </a:t>
            </a:r>
            <a:r>
              <a:rPr lang="ja-JP" altLang="en-US" dirty="0">
                <a:solidFill>
                  <a:srgbClr val="FF0000"/>
                </a:solidFill>
              </a:rPr>
              <a:t>がくせい</a:t>
            </a:r>
            <a:r>
              <a:rPr lang="ja-JP" altLang="en-US" dirty="0"/>
              <a:t>です。 </a:t>
            </a:r>
            <a:r>
              <a:rPr lang="en-US" dirty="0"/>
              <a:t>I am a student.</a:t>
            </a:r>
          </a:p>
          <a:p>
            <a:pPr lvl="1"/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b="1" dirty="0"/>
              <a:t>1 X</a:t>
            </a:r>
            <a:r>
              <a:rPr lang="ja-JP" altLang="en-US" b="1" dirty="0"/>
              <a:t>は</a:t>
            </a:r>
            <a:r>
              <a:rPr lang="en-US" altLang="ja-JP" b="1" dirty="0"/>
              <a:t>Y</a:t>
            </a:r>
            <a:r>
              <a:rPr lang="ja-JP" altLang="en-US" b="1" dirty="0"/>
              <a:t>です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872334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5E6115E8-D4E1-4D50-B4C9-E1491660F0E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05372010"/>
              </p:ext>
            </p:extLst>
          </p:nvPr>
        </p:nvGraphicFramePr>
        <p:xfrm>
          <a:off x="457200" y="2133600"/>
          <a:ext cx="7620000" cy="294332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14400">
                  <a:extLst>
                    <a:ext uri="{9D8B030D-6E8A-4147-A177-3AD203B41FA5}">
                      <a16:colId xmlns:a16="http://schemas.microsoft.com/office/drawing/2014/main" val="1285885034"/>
                    </a:ext>
                  </a:extLst>
                </a:gridCol>
                <a:gridCol w="4180902">
                  <a:extLst>
                    <a:ext uri="{9D8B030D-6E8A-4147-A177-3AD203B41FA5}">
                      <a16:colId xmlns:a16="http://schemas.microsoft.com/office/drawing/2014/main" val="2775923733"/>
                    </a:ext>
                  </a:extLst>
                </a:gridCol>
                <a:gridCol w="2524698">
                  <a:extLst>
                    <a:ext uri="{9D8B030D-6E8A-4147-A177-3AD203B41FA5}">
                      <a16:colId xmlns:a16="http://schemas.microsoft.com/office/drawing/2014/main" val="3518392147"/>
                    </a:ext>
                  </a:extLst>
                </a:gridCol>
              </a:tblGrid>
              <a:tr h="531395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u="none" strike="noStrike">
                          <a:effectLst/>
                        </a:rPr>
                        <a:t>particle</a:t>
                      </a:r>
                      <a:endParaRPr lang="en-US" sz="2000" b="1" i="0" u="none" strike="noStrike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u="none" strike="noStrike">
                          <a:effectLst/>
                        </a:rPr>
                        <a:t>function</a:t>
                      </a:r>
                      <a:endParaRPr lang="en-US" sz="2000" b="1" i="0" u="none" strike="noStrike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u="none" strike="noStrike" dirty="0">
                          <a:effectLst/>
                        </a:rPr>
                        <a:t>example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52033234"/>
                  </a:ext>
                </a:extLst>
              </a:tr>
              <a:tr h="531395"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2000" u="none" strike="noStrike">
                          <a:effectLst/>
                        </a:rPr>
                        <a:t>は</a:t>
                      </a:r>
                      <a:endParaRPr lang="ja-JP" altLang="en-US" sz="2000" b="0" i="0" u="none" strike="noStrike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indicate the front part is the subject/topic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2000" u="none" strike="noStrike" dirty="0">
                          <a:effectLst/>
                        </a:rPr>
                        <a:t>わたし</a:t>
                      </a:r>
                      <a:r>
                        <a:rPr lang="ja-JP" altLang="en-US" sz="20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は</a:t>
                      </a:r>
                      <a:r>
                        <a:rPr lang="ja-JP" altLang="en-US" sz="2000" u="none" strike="noStrike" dirty="0">
                          <a:effectLst/>
                        </a:rPr>
                        <a:t>　がくせいで</a:t>
                      </a:r>
                      <a:r>
                        <a:rPr lang="ja-JP" altLang="en-US" sz="2000" u="none" strike="noStrike" dirty="0" err="1">
                          <a:effectLst/>
                        </a:rPr>
                        <a:t>す</a:t>
                      </a:r>
                      <a:r>
                        <a:rPr lang="ja-JP" altLang="en-US" sz="2000" u="none" strike="noStrike" dirty="0">
                          <a:effectLst/>
                        </a:rPr>
                        <a:t>。</a:t>
                      </a:r>
                      <a:endParaRPr lang="ja-JP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086008828"/>
                  </a:ext>
                </a:extLst>
              </a:tr>
              <a:tr h="531395"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2000" u="none" strike="noStrike">
                          <a:effectLst/>
                        </a:rPr>
                        <a:t>か</a:t>
                      </a:r>
                      <a:endParaRPr lang="ja-JP" altLang="en-US" sz="2000" b="0" i="0" u="none" strike="noStrike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indicate it is a question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2000" u="none" strike="noStrike" dirty="0">
                          <a:effectLst/>
                        </a:rPr>
                        <a:t>なん</a:t>
                      </a:r>
                      <a:r>
                        <a:rPr lang="ja-JP" altLang="en-US" sz="2000" u="none" strike="noStrike" dirty="0" err="1">
                          <a:effectLst/>
                        </a:rPr>
                        <a:t>ねんせ</a:t>
                      </a:r>
                      <a:r>
                        <a:rPr lang="ja-JP" altLang="en-US" sz="2000" u="none" strike="noStrike" dirty="0">
                          <a:effectLst/>
                        </a:rPr>
                        <a:t>いです</a:t>
                      </a:r>
                      <a:r>
                        <a:rPr lang="ja-JP" altLang="en-US" sz="20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か</a:t>
                      </a:r>
                      <a:r>
                        <a:rPr lang="ja-JP" altLang="en-US" sz="2000" u="none" strike="noStrike" dirty="0">
                          <a:effectLst/>
                        </a:rPr>
                        <a:t>。</a:t>
                      </a:r>
                      <a:endParaRPr lang="ja-JP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610174776"/>
                  </a:ext>
                </a:extLst>
              </a:tr>
              <a:tr h="731921"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2000" u="none" strike="noStrike">
                          <a:effectLst/>
                        </a:rPr>
                        <a:t>の</a:t>
                      </a:r>
                      <a:endParaRPr lang="ja-JP" altLang="en-US" sz="2000" b="0" i="0" u="none" strike="noStrike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to connect two nouns, the second noun is the main idea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2000" u="none" strike="noStrike" dirty="0">
                          <a:effectLst/>
                        </a:rPr>
                        <a:t>たけしさん</a:t>
                      </a:r>
                      <a:r>
                        <a:rPr lang="ja-JP" altLang="en-US" sz="20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の</a:t>
                      </a:r>
                      <a:r>
                        <a:rPr lang="ja-JP" altLang="en-US" sz="2000" u="none" strike="noStrike" dirty="0">
                          <a:effectLst/>
                        </a:rPr>
                        <a:t>おかあさん</a:t>
                      </a:r>
                      <a:endParaRPr lang="ja-JP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235870724"/>
                  </a:ext>
                </a:extLst>
              </a:tr>
              <a:tr h="531395"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2000" u="none" strike="noStrike">
                          <a:effectLst/>
                        </a:rPr>
                        <a:t>ね</a:t>
                      </a:r>
                      <a:endParaRPr lang="ja-JP" altLang="en-US" sz="2000" b="0" i="0" u="none" strike="noStrike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to confirm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2000" u="none" strike="noStrike" dirty="0" err="1">
                          <a:effectLst/>
                        </a:rPr>
                        <a:t>がくせ</a:t>
                      </a:r>
                      <a:r>
                        <a:rPr lang="ja-JP" altLang="en-US" sz="2000" u="none" strike="noStrike" dirty="0">
                          <a:effectLst/>
                        </a:rPr>
                        <a:t>いです</a:t>
                      </a:r>
                      <a:r>
                        <a:rPr lang="ja-JP" altLang="en-US" sz="20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ね</a:t>
                      </a:r>
                      <a:r>
                        <a:rPr lang="ja-JP" altLang="en-US" sz="2000" u="none" strike="noStrike" dirty="0">
                          <a:effectLst/>
                        </a:rPr>
                        <a:t>。</a:t>
                      </a:r>
                      <a:endParaRPr lang="ja-JP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34" charset="-128"/>
                        <a:ea typeface="ＭＳ Ｐゴシック" panose="020B0600070205080204" pitchFamily="34" charset="-128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932454677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BE081602-6DA5-4326-90BF-E9347C9088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Particles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63354360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2438400"/>
            <a:ext cx="4191000" cy="21336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Thank you!</a:t>
            </a:r>
          </a:p>
          <a:p>
            <a:pPr marL="0" indent="0">
              <a:buNone/>
            </a:pPr>
            <a:r>
              <a:rPr lang="ja-JP" altLang="en-US" dirty="0"/>
              <a:t>ありがとうございます。</a:t>
            </a:r>
            <a:endParaRPr lang="en-US" altLang="ja-JP" dirty="0"/>
          </a:p>
          <a:p>
            <a:pPr marL="0" indent="0">
              <a:buNone/>
            </a:pPr>
            <a:r>
              <a:rPr lang="en-US" dirty="0" err="1"/>
              <a:t>Arigatou</a:t>
            </a:r>
            <a:r>
              <a:rPr lang="en-US" dirty="0"/>
              <a:t> </a:t>
            </a:r>
            <a:r>
              <a:rPr lang="en-US" dirty="0" err="1"/>
              <a:t>gozaimasu</a:t>
            </a:r>
            <a:r>
              <a:rPr lang="en-US" dirty="0"/>
              <a:t>.</a:t>
            </a:r>
          </a:p>
        </p:txBody>
      </p:sp>
      <p:pic>
        <p:nvPicPr>
          <p:cNvPr id="4102" name="Picture 6" descr="C:\Users\Jiajun\AppData\Local\Microsoft\Windows\INetCache\IE\EF28HMYY\chinese_blossom_painting_by_beamcannon[1]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9221" y="2715592"/>
            <a:ext cx="5274779" cy="3837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52709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72067" y="2133600"/>
            <a:ext cx="7408333" cy="3992563"/>
          </a:xfrm>
        </p:spPr>
        <p:txBody>
          <a:bodyPr/>
          <a:lstStyle/>
          <a:p>
            <a:r>
              <a:rPr lang="en-US" dirty="0"/>
              <a:t>Sentences </a:t>
            </a:r>
            <a:r>
              <a:rPr lang="en-US" dirty="0">
                <a:solidFill>
                  <a:srgbClr val="FF0000"/>
                </a:solidFill>
              </a:rPr>
              <a:t>without subjects</a:t>
            </a:r>
            <a:r>
              <a:rPr lang="en-US" dirty="0"/>
              <a:t> are very common in Japanese</a:t>
            </a:r>
          </a:p>
          <a:p>
            <a:r>
              <a:rPr lang="ja-JP" altLang="en-US" dirty="0"/>
              <a:t>がくせいです。</a:t>
            </a:r>
            <a:r>
              <a:rPr lang="ja-JP" altLang="en-US" dirty="0">
                <a:solidFill>
                  <a:srgbClr val="FF0000"/>
                </a:solidFill>
              </a:rPr>
              <a:t> </a:t>
            </a:r>
            <a:r>
              <a:rPr lang="en-US" altLang="ja-JP" dirty="0">
                <a:solidFill>
                  <a:srgbClr val="FF0000"/>
                </a:solidFill>
              </a:rPr>
              <a:t>(</a:t>
            </a:r>
            <a:r>
              <a:rPr lang="en-US" dirty="0">
                <a:solidFill>
                  <a:srgbClr val="FF0000"/>
                </a:solidFill>
              </a:rPr>
              <a:t>I) </a:t>
            </a:r>
            <a:r>
              <a:rPr lang="en-US" dirty="0"/>
              <a:t>am a student.</a:t>
            </a:r>
          </a:p>
          <a:p>
            <a:endParaRPr lang="en-US" dirty="0"/>
          </a:p>
          <a:p>
            <a:r>
              <a:rPr lang="en-US" dirty="0"/>
              <a:t>Understand the context</a:t>
            </a:r>
          </a:p>
          <a:p>
            <a:pPr lvl="1"/>
            <a:r>
              <a:rPr lang="en-US" dirty="0"/>
              <a:t>Japanese speakers actually tend to </a:t>
            </a:r>
            <a:r>
              <a:rPr lang="en-US" dirty="0">
                <a:solidFill>
                  <a:srgbClr val="FF0000"/>
                </a:solidFill>
              </a:rPr>
              <a:t>omit subjects</a:t>
            </a:r>
            <a:r>
              <a:rPr lang="en-US" dirty="0"/>
              <a:t> whenever they think it is clear to the listener what or who they are referring to.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b="1" dirty="0"/>
              <a:t>1 X</a:t>
            </a:r>
            <a:r>
              <a:rPr lang="ja-JP" altLang="en-US" b="1" dirty="0"/>
              <a:t>は</a:t>
            </a:r>
            <a:r>
              <a:rPr lang="en-US" altLang="ja-JP" b="1" dirty="0"/>
              <a:t>Y</a:t>
            </a:r>
            <a:r>
              <a:rPr lang="ja-JP" altLang="en-US" b="1" dirty="0"/>
              <a:t>です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4640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1" y="2286000"/>
            <a:ext cx="7670800" cy="3840163"/>
          </a:xfrm>
        </p:spPr>
        <p:txBody>
          <a:bodyPr>
            <a:normAutofit lnSpcReduction="10000"/>
          </a:bodyPr>
          <a:lstStyle/>
          <a:p>
            <a:r>
              <a:rPr lang="en-US" altLang="ja-JP" dirty="0"/>
              <a:t>Declarative sentence (it is a statement.)</a:t>
            </a:r>
          </a:p>
          <a:p>
            <a:r>
              <a:rPr lang="ja-JP" altLang="en-US" dirty="0"/>
              <a:t>りゅうがくせい です。 </a:t>
            </a:r>
            <a:r>
              <a:rPr lang="en-US" altLang="ja-JP" dirty="0"/>
              <a:t>(</a:t>
            </a:r>
            <a:r>
              <a:rPr lang="en-US" dirty="0"/>
              <a:t>I am) an international student.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altLang="ja-JP" dirty="0"/>
              <a:t>“Yes/no” question sentence</a:t>
            </a:r>
          </a:p>
          <a:p>
            <a:r>
              <a:rPr lang="ja-JP" altLang="en-US" dirty="0"/>
              <a:t>りゅうがくせい です </a:t>
            </a:r>
            <a:r>
              <a:rPr lang="ja-JP" altLang="en-US" b="1" dirty="0">
                <a:solidFill>
                  <a:srgbClr val="FF0000"/>
                </a:solidFill>
              </a:rPr>
              <a:t>か</a:t>
            </a:r>
            <a:r>
              <a:rPr lang="en-US" altLang="ja-JP" dirty="0"/>
              <a:t>? (</a:t>
            </a:r>
            <a:r>
              <a:rPr lang="en-US" dirty="0"/>
              <a:t>Are you) an international student?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2 Question Sentences</a:t>
            </a:r>
            <a:br>
              <a:rPr lang="en-US" b="1" dirty="0"/>
            </a:br>
            <a:r>
              <a:rPr lang="en-US" sz="2400" dirty="0"/>
              <a:t>"yes/no" question</a:t>
            </a:r>
          </a:p>
        </p:txBody>
      </p:sp>
      <p:sp>
        <p:nvSpPr>
          <p:cNvPr id="4" name="Down Arrow 4">
            <a:extLst>
              <a:ext uri="{FF2B5EF4-FFF2-40B4-BE49-F238E27FC236}">
                <a16:creationId xmlns:a16="http://schemas.microsoft.com/office/drawing/2014/main" id="{7D6C8F78-4E2A-442A-9BFB-5A74309EBA36}"/>
              </a:ext>
            </a:extLst>
          </p:cNvPr>
          <p:cNvSpPr/>
          <p:nvPr/>
        </p:nvSpPr>
        <p:spPr>
          <a:xfrm>
            <a:off x="3124200" y="3445328"/>
            <a:ext cx="381000" cy="105047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37938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aveform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Waveform">
      <a:majorFont>
        <a:latin typeface="Candara"/>
        <a:ea typeface=""/>
        <a:cs typeface=""/>
        <a:font script="Jpan" typeface="HGP明朝E"/>
        <a:font script="Hang" typeface="HY그래픽M"/>
        <a:font script="Hans" typeface="华文新魏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HGP明朝E"/>
        <a:font script="Hang" typeface="HY그래픽M"/>
        <a:font script="Hans" typeface="华文楷体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aveform">
      <a:fillStyleLst>
        <a:solidFill>
          <a:schemeClr val="phClr"/>
        </a:solidFill>
        <a:gradFill rotWithShape="1">
          <a:gsLst>
            <a:gs pos="0">
              <a:schemeClr val="phClr">
                <a:tint val="0"/>
              </a:schemeClr>
            </a:gs>
            <a:gs pos="44000">
              <a:schemeClr val="phClr">
                <a:tint val="60000"/>
                <a:satMod val="120000"/>
              </a:schemeClr>
            </a:gs>
            <a:gs pos="100000">
              <a:schemeClr val="phClr">
                <a:tint val="90000"/>
                <a:alpha val="100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20000"/>
                <a:lumMod val="120000"/>
              </a:schemeClr>
            </a:gs>
            <a:gs pos="100000">
              <a:schemeClr val="phClr">
                <a:shade val="89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75000"/>
              <a:lumMod val="8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prstMaterial="flat">
            <a:bevelT w="12700" h="12700"/>
          </a:sp3d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contourW="19050" prstMaterial="flat">
            <a:bevelT w="63500" h="63500"/>
            <a:contourClr>
              <a:schemeClr val="phClr">
                <a:shade val="25000"/>
                <a:satMod val="18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40000">
              <a:schemeClr val="phClr">
                <a:tint val="94000"/>
                <a:shade val="94000"/>
                <a:alpha val="100000"/>
                <a:satMod val="114000"/>
                <a:lumMod val="114000"/>
              </a:schemeClr>
            </a:gs>
            <a:gs pos="74000">
              <a:schemeClr val="phClr">
                <a:tint val="94000"/>
                <a:shade val="94000"/>
                <a:satMod val="128000"/>
                <a:lumMod val="100000"/>
              </a:schemeClr>
            </a:gs>
            <a:gs pos="100000">
              <a:schemeClr val="phClr">
                <a:tint val="98000"/>
                <a:shade val="100000"/>
                <a:hueMod val="98000"/>
                <a:satMod val="100000"/>
                <a:lumMod val="74000"/>
              </a:schemeClr>
            </a:gs>
          </a:gsLst>
          <a:path path="circle">
            <a:fillToRect l="20000" t="-40000" r="20000" b="14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6000"/>
                <a:satMod val="130000"/>
                <a:lumMod val="50000"/>
              </a:schemeClr>
              <a:schemeClr val="phClr">
                <a:tint val="96000"/>
                <a:satMod val="114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Waveform</Template>
  <TotalTime>2033</TotalTime>
  <Words>4861</Words>
  <Application>Microsoft Office PowerPoint</Application>
  <PresentationFormat>On-screen Show (4:3)</PresentationFormat>
  <Paragraphs>782</Paragraphs>
  <Slides>71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79" baseType="lpstr">
      <vt:lpstr>KaiTi</vt:lpstr>
      <vt:lpstr>ＭＳ Ｐゴシック</vt:lpstr>
      <vt:lpstr>游ゴシック</vt:lpstr>
      <vt:lpstr>Arial</vt:lpstr>
      <vt:lpstr>Calibri</vt:lpstr>
      <vt:lpstr>Candara</vt:lpstr>
      <vt:lpstr>Symbol</vt:lpstr>
      <vt:lpstr>Waveform</vt:lpstr>
      <vt:lpstr>    第１課(だいいっか)　 Lesson 1 あたらしいともだち　New Friends Grammar</vt:lpstr>
      <vt:lpstr>Grammar</vt:lpstr>
      <vt:lpstr>1 XはYです</vt:lpstr>
      <vt:lpstr>1 XはYです</vt:lpstr>
      <vt:lpstr>1 XはYです</vt:lpstr>
      <vt:lpstr>1 XはYです</vt:lpstr>
      <vt:lpstr>1 XはYです</vt:lpstr>
      <vt:lpstr>1 XはYです</vt:lpstr>
      <vt:lpstr>2 Question Sentences "yes/no" question</vt:lpstr>
      <vt:lpstr>2 Question Sentences "yes/no" question</vt:lpstr>
      <vt:lpstr>2 Question Sentences "yes/no" question</vt:lpstr>
      <vt:lpstr>2 Question Sentences Question sentences with なん/なに</vt:lpstr>
      <vt:lpstr>2 Question Sentences Question sentences with なん/なに</vt:lpstr>
      <vt:lpstr>2 Question Sentences Question sentences with なん/なに</vt:lpstr>
      <vt:lpstr>2 Question Sentences Question sentences with なん/なに</vt:lpstr>
      <vt:lpstr>2 Question Sentences Question words combined with なん/なに</vt:lpstr>
      <vt:lpstr>2 Question Sentences</vt:lpstr>
      <vt:lpstr>2 Question Sentences</vt:lpstr>
      <vt:lpstr>How to ask question properly?</vt:lpstr>
      <vt:lpstr>How to ask question properly?</vt:lpstr>
      <vt:lpstr>3 　noun1　の　noun2</vt:lpstr>
      <vt:lpstr>3 　noun1　の　noun2</vt:lpstr>
      <vt:lpstr>3 　noun1　の　noun2</vt:lpstr>
      <vt:lpstr>表現（ひょうげん）ノート</vt:lpstr>
      <vt:lpstr>表現（ひょうげん）ノート</vt:lpstr>
      <vt:lpstr>表現（ひょうげん）ノート</vt:lpstr>
      <vt:lpstr>表現（ひょうげん）ノート</vt:lpstr>
      <vt:lpstr>表現（ひょうげん）ノート Numbers</vt:lpstr>
      <vt:lpstr>表現（ひょうげん）ノート Numbers</vt:lpstr>
      <vt:lpstr>How to read numbers (1-100)</vt:lpstr>
      <vt:lpstr>How to read numbers (1-100)</vt:lpstr>
      <vt:lpstr>How to read numbers (1-100)</vt:lpstr>
      <vt:lpstr>How to read numbers (1-100)</vt:lpstr>
      <vt:lpstr>How to read numbers (1-100)</vt:lpstr>
      <vt:lpstr>Let’s count (Time, hour/じ)</vt:lpstr>
      <vt:lpstr>Let’s count (Time, minutes/ふん・ぷん)</vt:lpstr>
      <vt:lpstr>Let’s count (Age/さい)</vt:lpstr>
      <vt:lpstr>Let’s count (which year in school/～ねんせい)</vt:lpstr>
      <vt:lpstr>表現（ひょうげん）ノート</vt:lpstr>
      <vt:lpstr>表現（ひょうげん）ノート</vt:lpstr>
      <vt:lpstr>表現（ひょうげん）ノート</vt:lpstr>
      <vt:lpstr>表現（ひょうげん）ノート</vt:lpstr>
      <vt:lpstr>Self-introduction</vt:lpstr>
      <vt:lpstr>Self-introduction</vt:lpstr>
      <vt:lpstr>some majors</vt:lpstr>
      <vt:lpstr>some majors</vt:lpstr>
      <vt:lpstr>Vocabulary</vt:lpstr>
      <vt:lpstr>L1 学生（がくせい）  L1, L8 大学生（だいがくせい） </vt:lpstr>
      <vt:lpstr>L1 留学生 （りゅうがくせい） L11 留学する </vt:lpstr>
      <vt:lpstr>高校 (こうこう) 高校生（こうこうせい）</vt:lpstr>
      <vt:lpstr>大学院生（だいがくいんせい）</vt:lpstr>
      <vt:lpstr>先生（せんせい） </vt:lpstr>
      <vt:lpstr>～生（～せい）</vt:lpstr>
      <vt:lpstr>～語（～ご）</vt:lpstr>
      <vt:lpstr>～人（～じん）</vt:lpstr>
      <vt:lpstr>オーストラリア vs.オーストリア </vt:lpstr>
      <vt:lpstr>ドイツ Deutschland; Germany (from Dutch language「Duits」)</vt:lpstr>
      <vt:lpstr>Long Vowel</vt:lpstr>
      <vt:lpstr>Long Vowel</vt:lpstr>
      <vt:lpstr>Long Vowel</vt:lpstr>
      <vt:lpstr>Long Vowel</vt:lpstr>
      <vt:lpstr>Long Vowel</vt:lpstr>
      <vt:lpstr>Contracted sounds</vt:lpstr>
      <vt:lpstr>Contracted sounds</vt:lpstr>
      <vt:lpstr>Contracted sounds</vt:lpstr>
      <vt:lpstr>Contracted sounds</vt:lpstr>
      <vt:lpstr>Contracted sound</vt:lpstr>
      <vt:lpstr>Contracted sound</vt:lpstr>
      <vt:lpstr>Particle ね</vt:lpstr>
      <vt:lpstr>Particles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第１課(だいいっか)　 Lesson 1 あたらしいともだち　New Friends  Grammar</dc:title>
  <dc:creator>Jiajun</dc:creator>
  <cp:lastModifiedBy>Douglas Clark</cp:lastModifiedBy>
  <cp:revision>117</cp:revision>
  <dcterms:created xsi:type="dcterms:W3CDTF">2006-08-16T00:00:00Z</dcterms:created>
  <dcterms:modified xsi:type="dcterms:W3CDTF">2020-01-25T01:45:23Z</dcterms:modified>
</cp:coreProperties>
</file>